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666"/>
    <a:srgbClr val="0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049FB-D9EA-4F06-821F-BE695F8C5E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76355723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C6F1C-4D7C-4436-BFC8-023520150D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65959889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07D3C-2064-4EE1-8008-4E333CD32A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09801827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FE382-0CDB-428B-8626-B84C3C3907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13610663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05A32-587A-457C-A0FE-7DEBAB186A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13278666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65962-5196-4E71-9928-025705E3D2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41544570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D82B6-BDDD-42FC-84E0-3638349341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2612448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CB14D-1E23-40BC-AC26-6F32D6DA4A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8829063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5B0C8-903D-44FA-81F8-EC1AC47BF4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60659322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1AAA8-C3DD-4304-BB9F-D0329804F4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3582361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F0E61-C8E4-46B5-A287-035A55D50C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13673323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2796F6-50F4-44EB-B7CC-10EB8E910E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524000" y="304800"/>
            <a:ext cx="662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/>
              <a:t>МКДОУ Тогучинского района «Тогучинский детский сад № 8»</a:t>
            </a:r>
            <a:endParaRPr lang="ru-RU" altLang="ru-RU" sz="1600" b="1" dirty="0"/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381000" y="1295400"/>
            <a:ext cx="85328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i="1" dirty="0">
                <a:solidFill>
                  <a:srgbClr val="006666"/>
                </a:solidFill>
              </a:rPr>
              <a:t>Формирование у детей представлений </a:t>
            </a:r>
          </a:p>
          <a:p>
            <a:pPr algn="ctr" eaLnBrk="1" hangingPunct="1"/>
            <a:r>
              <a:rPr lang="ru-RU" altLang="ru-RU" sz="3200" b="1" i="1" dirty="0">
                <a:solidFill>
                  <a:srgbClr val="006666"/>
                </a:solidFill>
              </a:rPr>
              <a:t>о необходимости бережного </a:t>
            </a:r>
          </a:p>
          <a:p>
            <a:pPr algn="ctr" eaLnBrk="1" hangingPunct="1"/>
            <a:r>
              <a:rPr lang="ru-RU" altLang="ru-RU" sz="3200" b="1" i="1" dirty="0">
                <a:solidFill>
                  <a:srgbClr val="006666"/>
                </a:solidFill>
              </a:rPr>
              <a:t>и сознательного </a:t>
            </a:r>
          </a:p>
          <a:p>
            <a:pPr algn="ctr" eaLnBrk="1" hangingPunct="1"/>
            <a:r>
              <a:rPr lang="ru-RU" altLang="ru-RU" sz="3200" b="1" i="1" dirty="0">
                <a:solidFill>
                  <a:srgbClr val="006666"/>
                </a:solidFill>
              </a:rPr>
              <a:t>отношения к природе </a:t>
            </a: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2514600" y="3429000"/>
            <a:ext cx="402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8080"/>
                </a:solidFill>
              </a:rPr>
              <a:t>Форма выступления - дискуссия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USER\Desktop\detskiy_ogoro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"/>
            <a:ext cx="7010400" cy="57134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57200" y="1981200"/>
            <a:ext cx="8443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006666"/>
                </a:solidFill>
                <a:cs typeface="Times New Roman" panose="02020603050405020304" pitchFamily="18" charset="0"/>
              </a:rPr>
              <a:t>1.Нельзя жить на Земле и не брать, но брать надо рационально</a:t>
            </a:r>
            <a:r>
              <a:rPr lang="ru-RU" altLang="ru-RU" sz="2000" b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>
              <a:solidFill>
                <a:srgbClr val="006666"/>
              </a:solidFill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381000" y="2667000"/>
            <a:ext cx="7085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006666"/>
                </a:solidFill>
                <a:cs typeface="Times New Roman" panose="02020603050405020304" pitchFamily="18" charset="0"/>
              </a:rPr>
              <a:t>2.Все, что есть на Земле необходимо для ее развития</a:t>
            </a:r>
          </a:p>
          <a:p>
            <a:r>
              <a:rPr lang="ru-RU" altLang="ru-RU" sz="2000" b="1">
                <a:solidFill>
                  <a:srgbClr val="006666"/>
                </a:solidFill>
                <a:cs typeface="Times New Roman" panose="02020603050405020304" pitchFamily="18" charset="0"/>
              </a:rPr>
              <a:t> и развития человека</a:t>
            </a:r>
            <a:r>
              <a:rPr lang="ru-RU" altLang="ru-RU" sz="2000" b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>
              <a:solidFill>
                <a:srgbClr val="006666"/>
              </a:solidFill>
            </a:endParaRPr>
          </a:p>
        </p:txBody>
      </p:sp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381000" y="3733800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6666"/>
                </a:solidFill>
              </a:rPr>
              <a:t>3.Человек не властелин природы: губя ее, он губит самого себя. </a:t>
            </a:r>
            <a:endParaRPr lang="ru-RU" altLang="ru-RU" sz="2000">
              <a:solidFill>
                <a:srgbClr val="006666"/>
              </a:solidFill>
            </a:endParaRP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533400" y="4419600"/>
            <a:ext cx="5703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006666"/>
                </a:solidFill>
                <a:cs typeface="Times New Roman" panose="02020603050405020304" pitchFamily="18" charset="0"/>
              </a:rPr>
              <a:t>4.Охрана природы – часть борьбы за мир. </a:t>
            </a:r>
          </a:p>
          <a:p>
            <a:r>
              <a:rPr lang="ru-RU" altLang="ru-RU" sz="2000" b="1">
                <a:solidFill>
                  <a:srgbClr val="006666"/>
                </a:solidFill>
                <a:cs typeface="Times New Roman" panose="02020603050405020304" pitchFamily="18" charset="0"/>
              </a:rPr>
              <a:t>Природа и война не совместимы..</a:t>
            </a:r>
            <a:endParaRPr lang="ru-RU" altLang="ru-RU" sz="2000">
              <a:solidFill>
                <a:srgbClr val="006666"/>
              </a:solidFill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381000" y="5486400"/>
            <a:ext cx="856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006666"/>
                </a:solidFill>
                <a:cs typeface="Times New Roman" panose="02020603050405020304" pitchFamily="18" charset="0"/>
              </a:rPr>
              <a:t>5.Охраняя природу, мы охраняем численность населения Земли.</a:t>
            </a:r>
            <a:endParaRPr lang="ru-RU" altLang="ru-RU" sz="2000">
              <a:solidFill>
                <a:srgbClr val="006666"/>
              </a:solidFill>
            </a:endParaRP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457200" y="457200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6600"/>
                </a:solidFill>
              </a:rPr>
              <a:t>Немецкий ученый, лауреат Нобелевской премии    </a:t>
            </a:r>
          </a:p>
          <a:p>
            <a:pPr eaLnBrk="1" hangingPunct="1"/>
            <a:r>
              <a:rPr lang="ru-RU" altLang="ru-RU" sz="2400" b="1" i="1">
                <a:solidFill>
                  <a:srgbClr val="006600"/>
                </a:solidFill>
              </a:rPr>
              <a:t>                       П. Эрлих сформулировал </a:t>
            </a:r>
          </a:p>
          <a:p>
            <a:pPr eaLnBrk="1" hangingPunct="1"/>
            <a:r>
              <a:rPr lang="ru-RU" altLang="ru-RU" sz="2400" b="1" i="1">
                <a:solidFill>
                  <a:srgbClr val="006600"/>
                </a:solidFill>
              </a:rPr>
              <a:t>                  пять законов охраны природы:</a:t>
            </a:r>
          </a:p>
          <a:p>
            <a:pPr eaLnBrk="1" hangingPunct="1"/>
            <a:endParaRPr lang="ru-RU" altLang="ru-RU" sz="2400" b="1" i="1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2667000" y="533400"/>
            <a:ext cx="4194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6666"/>
                </a:solidFill>
              </a:rPr>
              <a:t>«Зелёная аптека»</a:t>
            </a:r>
          </a:p>
        </p:txBody>
      </p:sp>
      <p:pic>
        <p:nvPicPr>
          <p:cNvPr id="13319" name="Picture 7" descr="C:\Users\USER\Desktop\то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71600"/>
            <a:ext cx="6248400" cy="466460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057400" y="838200"/>
            <a:ext cx="5245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6666"/>
                </a:solidFill>
              </a:rPr>
              <a:t>«Наши друзья птицы»</a:t>
            </a:r>
          </a:p>
        </p:txBody>
      </p:sp>
      <p:pic>
        <p:nvPicPr>
          <p:cNvPr id="15365" name="Picture 5" descr="C:\Users\USER\Desktop\post-261223-1363743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47800"/>
            <a:ext cx="5562600" cy="488451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57200" y="457200"/>
            <a:ext cx="8621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6666"/>
                </a:solidFill>
              </a:rPr>
              <a:t>«Знакомые незнакомцы-насекомые»</a:t>
            </a:r>
          </a:p>
        </p:txBody>
      </p:sp>
      <p:pic>
        <p:nvPicPr>
          <p:cNvPr id="14341" name="Picture 5" descr="C:\Users\USER\Desktop\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6858000" cy="456492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667000" y="533400"/>
            <a:ext cx="3611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6666"/>
                </a:solidFill>
              </a:rPr>
              <a:t>«Воздух-вода»</a:t>
            </a:r>
          </a:p>
        </p:txBody>
      </p:sp>
      <p:pic>
        <p:nvPicPr>
          <p:cNvPr id="16390" name="Picture 6" descr="C:\Users\USER\Desktop\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19200"/>
            <a:ext cx="6705600" cy="502335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667000" y="533400"/>
            <a:ext cx="3859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6666"/>
                </a:solidFill>
              </a:rPr>
              <a:t>«Зелёный друг»</a:t>
            </a:r>
          </a:p>
        </p:txBody>
      </p:sp>
      <p:pic>
        <p:nvPicPr>
          <p:cNvPr id="41986" name="Picture 2" descr="C:\Users\USER\Desktop\ozer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6407150" cy="480766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 descr="C:\Users\USER\Desktop\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7527143" cy="56388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i="1"/>
              <a:t>«</a:t>
            </a:r>
            <a:r>
              <a:rPr lang="ru-RU" altLang="ru-RU" sz="4000" b="1"/>
              <a:t>Самое главное - воспитать те нравственные силы ребенка, без которых он не может не делать добра, </a:t>
            </a:r>
            <a:br>
              <a:rPr lang="ru-RU" altLang="ru-RU" sz="4000" b="1"/>
            </a:br>
            <a:r>
              <a:rPr lang="ru-RU" altLang="ru-RU" sz="4000" b="1"/>
              <a:t>т.е. учить сопереживать.</a:t>
            </a:r>
            <a:r>
              <a:rPr lang="ru-RU" altLang="ru-RU" sz="4000" b="1" i="1"/>
              <a:t>»</a:t>
            </a:r>
            <a:r>
              <a:rPr lang="ru-RU" altLang="ru-RU" sz="4000" i="1"/>
              <a:t> </a:t>
            </a:r>
            <a:br>
              <a:rPr lang="ru-RU" altLang="ru-RU" sz="4000" i="1"/>
            </a:br>
            <a:r>
              <a:rPr lang="ru-RU" altLang="ru-RU" sz="4000" i="1"/>
              <a:t>                               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819400" y="4267200"/>
            <a:ext cx="601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ru-RU" sz="3600" b="1">
                <a:cs typeface="Times New Roman" panose="02020603050405020304" pitchFamily="18" charset="0"/>
              </a:rPr>
              <a:t>В.А. Сухомлинский</a:t>
            </a:r>
            <a:endParaRPr lang="ru-RU" altLang="ru-RU" sz="360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382000" cy="5638800"/>
          </a:xfrm>
        </p:spPr>
        <p:txBody>
          <a:bodyPr/>
          <a:lstStyle/>
          <a:p>
            <a:pPr algn="l" eaLnBrk="1" hangingPunct="1"/>
            <a:r>
              <a:rPr lang="ru-RU" altLang="ru-RU" sz="2000">
                <a:latin typeface="Times New Roman" panose="02020603050405020304" pitchFamily="18" charset="0"/>
              </a:rPr>
              <a:t/>
            </a:r>
            <a:br>
              <a:rPr lang="ru-RU" altLang="ru-RU" sz="2000">
                <a:latin typeface="Times New Roman" panose="02020603050405020304" pitchFamily="18" charset="0"/>
              </a:rPr>
            </a:br>
            <a:endParaRPr lang="ru-RU" altLang="ru-RU" sz="2000">
              <a:latin typeface="Times New Roman" panose="02020603050405020304" pitchFamily="18" charset="0"/>
            </a:endParaRPr>
          </a:p>
        </p:txBody>
      </p:sp>
      <p:pic>
        <p:nvPicPr>
          <p:cNvPr id="4100" name="Picture 5" descr="C:\Users\USER\Desktop\5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ru-RU" altLang="ru-RU" b="1" i="1"/>
              <a:t>В чем Вы видите причины небрежного, порой безжалостного отношения к природе?</a:t>
            </a:r>
            <a:r>
              <a:rPr lang="ru-RU" altLang="ru-RU" b="1"/>
              <a:t/>
            </a:r>
            <a:br>
              <a:rPr lang="ru-RU" altLang="ru-RU" b="1"/>
            </a:br>
            <a:endParaRPr lang="ru-RU" altLang="ru-RU" b="1"/>
          </a:p>
        </p:txBody>
      </p:sp>
      <p:pic>
        <p:nvPicPr>
          <p:cNvPr id="5125" name="Picture 5" descr="C:\Users\USER\Desktop\56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0"/>
            <a:ext cx="5562600" cy="287902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077200" cy="2819400"/>
          </a:xfrm>
        </p:spPr>
        <p:txBody>
          <a:bodyPr/>
          <a:lstStyle/>
          <a:p>
            <a:pPr eaLnBrk="1" hangingPunct="1"/>
            <a:r>
              <a:rPr lang="ru-RU" altLang="ru-RU" b="1" i="1"/>
              <a:t>Как же сформировать </a:t>
            </a:r>
            <a:br>
              <a:rPr lang="ru-RU" altLang="ru-RU" b="1" i="1"/>
            </a:br>
            <a:r>
              <a:rPr lang="ru-RU" altLang="ru-RU" b="1" i="1"/>
              <a:t>у детей гуманное         отношение к природе?</a:t>
            </a:r>
            <a:r>
              <a:rPr lang="ru-RU" altLang="ru-RU" b="1"/>
              <a:t/>
            </a:r>
            <a:br>
              <a:rPr lang="ru-RU" altLang="ru-RU" b="1"/>
            </a:br>
            <a:endParaRPr lang="ru-RU" altLang="ru-RU" b="1">
              <a:latin typeface="Times New Roman" panose="02020603050405020304" pitchFamily="18" charset="0"/>
            </a:endParaRPr>
          </a:p>
        </p:txBody>
      </p:sp>
      <p:pic>
        <p:nvPicPr>
          <p:cNvPr id="6149" name="Picture 5" descr="C:\Users\USER\Desktop\Дети-и-ответственно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95600"/>
            <a:ext cx="4900613" cy="326482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2971800"/>
          </a:xfrm>
        </p:spPr>
        <p:txBody>
          <a:bodyPr/>
          <a:lstStyle/>
          <a:p>
            <a:pPr algn="l" eaLnBrk="1" hangingPunct="1"/>
            <a:r>
              <a:rPr lang="ru-RU" altLang="ru-RU" sz="2800" b="1" u="sng">
                <a:latin typeface="Times New Roman" panose="02020603050405020304" pitchFamily="18" charset="0"/>
              </a:rPr>
              <a:t/>
            </a:r>
            <a:br>
              <a:rPr lang="ru-RU" altLang="ru-RU" sz="2800" b="1" u="sng">
                <a:latin typeface="Times New Roman" panose="02020603050405020304" pitchFamily="18" charset="0"/>
              </a:rPr>
            </a:br>
            <a:r>
              <a:rPr lang="en-US" altLang="ru-RU" sz="2400" b="1" u="sng">
                <a:latin typeface="Times New Roman" panose="02020603050405020304" pitchFamily="18" charset="0"/>
              </a:rPr>
              <a:t/>
            </a:r>
            <a:br>
              <a:rPr lang="en-US" altLang="ru-RU" sz="2400" b="1" u="sng">
                <a:latin typeface="Times New Roman" panose="02020603050405020304" pitchFamily="18" charset="0"/>
              </a:rPr>
            </a:br>
            <a:r>
              <a:rPr lang="en-US" altLang="ru-RU" sz="2400" b="1" u="sng">
                <a:latin typeface="Times New Roman" panose="02020603050405020304" pitchFamily="18" charset="0"/>
              </a:rPr>
              <a:t/>
            </a:r>
            <a:br>
              <a:rPr lang="en-US" altLang="ru-RU" sz="2400" b="1" u="sng">
                <a:latin typeface="Times New Roman" panose="02020603050405020304" pitchFamily="18" charset="0"/>
              </a:rPr>
            </a:br>
            <a:endParaRPr lang="ru-RU" altLang="ru-RU" sz="2400">
              <a:latin typeface="Times New Roman" panose="02020603050405020304" pitchFamily="18" charset="0"/>
            </a:endParaRPr>
          </a:p>
        </p:txBody>
      </p:sp>
      <p:pic>
        <p:nvPicPr>
          <p:cNvPr id="7173" name="Picture 5" descr="C:\Users\USER\Desktop\ФОТО\лысково\IMG_2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"/>
            <a:ext cx="3429000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C:\Users\USER\Desktop\ФОТО\ФОТО ЛЫСКОВО\679321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914400"/>
            <a:ext cx="3352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5" name="Picture 7" descr="C:\Users\USER\Desktop\ФОТО\ФОТО ЛЫСКОВО\i (2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505200"/>
            <a:ext cx="3579091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7" name="Picture 9" descr="C:\Users\USER\Desktop\ФОТО\ФОТО ЛЫСКОВО\i (2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886200"/>
            <a:ext cx="3534419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229600" cy="2895600"/>
          </a:xfrm>
        </p:spPr>
        <p:txBody>
          <a:bodyPr/>
          <a:lstStyle/>
          <a:p>
            <a:pPr eaLnBrk="1" hangingPunct="1"/>
            <a:r>
              <a:rPr lang="ru-RU" altLang="ru-RU" sz="4000" b="1" i="1"/>
              <a:t> Как же заинтересовать детей? Как научить видеть,чувствовать и беречь красоту природы? </a:t>
            </a:r>
            <a:r>
              <a:rPr lang="ru-RU" altLang="ru-RU" sz="4000" b="1"/>
              <a:t/>
            </a:r>
            <a:br>
              <a:rPr lang="ru-RU" altLang="ru-RU" sz="4000" b="1"/>
            </a:br>
            <a:endParaRPr lang="ru-RU" altLang="ru-RU" sz="4000" b="1">
              <a:latin typeface="Times New Roman" panose="02020603050405020304" pitchFamily="18" charset="0"/>
            </a:endParaRPr>
          </a:p>
        </p:txBody>
      </p:sp>
      <p:pic>
        <p:nvPicPr>
          <p:cNvPr id="8197" name="Picture 5" descr="C:\Users\USER\Desktop\bigstockphoto_Happy_Healthy_Smiling_Child_Ar_2606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200400"/>
            <a:ext cx="4438650" cy="29738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620000" cy="3124200"/>
          </a:xfrm>
        </p:spPr>
        <p:txBody>
          <a:bodyPr/>
          <a:lstStyle/>
          <a:p>
            <a:pPr algn="l" eaLnBrk="1" hangingPunct="1"/>
            <a:r>
              <a:rPr lang="ru-RU" altLang="ru-RU" sz="4000" b="1" i="1"/>
              <a:t>Назовите формы и методы экологической работы, используемые в ДОО.</a:t>
            </a:r>
            <a:endParaRPr lang="ru-RU" altLang="ru-RU" sz="4000" b="1" i="1">
              <a:latin typeface="Times New Roman" panose="02020603050405020304" pitchFamily="18" charset="0"/>
            </a:endParaRPr>
          </a:p>
        </p:txBody>
      </p:sp>
      <p:pic>
        <p:nvPicPr>
          <p:cNvPr id="9220" name="Picture 4" descr="C:\Users\USER\Desktop\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048000"/>
            <a:ext cx="5010150" cy="30776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Users\USER\Desktop\528029ec53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33400"/>
            <a:ext cx="7239000" cy="56261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190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«Самое главное - воспитать те нравственные силы ребенка, без которых он не может не делать добра,  т.е. учить сопереживать.»                                  </vt:lpstr>
      <vt:lpstr> </vt:lpstr>
      <vt:lpstr>В чем Вы видите причины небрежного, порой безжалостного отношения к природе? </vt:lpstr>
      <vt:lpstr>Как же сформировать  у детей гуманное         отношение к природе? </vt:lpstr>
      <vt:lpstr>   </vt:lpstr>
      <vt:lpstr> Как же заинтересовать детей? Как научить видеть,чувствовать и беречь красоту природы?  </vt:lpstr>
      <vt:lpstr>Назовите формы и методы экологической работы, используемые в ДОО.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Елена Ефремова</dc:creator>
  <cp:lastModifiedBy>Филоновы</cp:lastModifiedBy>
  <cp:revision>26</cp:revision>
  <cp:lastPrinted>1601-01-01T00:00:00Z</cp:lastPrinted>
  <dcterms:created xsi:type="dcterms:W3CDTF">1601-01-01T00:00:00Z</dcterms:created>
  <dcterms:modified xsi:type="dcterms:W3CDTF">2020-01-23T04:21:04Z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