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F0648A1-7E42-488D-B800-20984CB7429C}" type="datetimeFigureOut">
              <a:rPr lang="ru-RU" smtClean="0"/>
              <a:pPr/>
              <a:t>11.04.2013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D0EE7A-494C-43FB-8D2E-06780403EE7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F0648A1-7E42-488D-B800-20984CB7429C}" type="datetimeFigureOut">
              <a:rPr lang="ru-RU" smtClean="0"/>
              <a:pPr/>
              <a:t>11.04.2013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D0EE7A-494C-43FB-8D2E-06780403EE7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F0648A1-7E42-488D-B800-20984CB7429C}" type="datetimeFigureOut">
              <a:rPr lang="ru-RU" smtClean="0"/>
              <a:pPr/>
              <a:t>11.04.2013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D0EE7A-494C-43FB-8D2E-06780403EE7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F0648A1-7E42-488D-B800-20984CB7429C}" type="datetimeFigureOut">
              <a:rPr lang="ru-RU" smtClean="0"/>
              <a:pPr/>
              <a:t>11.04.2013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D0EE7A-494C-43FB-8D2E-06780403EE7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F0648A1-7E42-488D-B800-20984CB7429C}" type="datetimeFigureOut">
              <a:rPr lang="ru-RU" smtClean="0"/>
              <a:pPr/>
              <a:t>11.04.2013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D0EE7A-494C-43FB-8D2E-06780403EE7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F0648A1-7E42-488D-B800-20984CB7429C}" type="datetimeFigureOut">
              <a:rPr lang="ru-RU" smtClean="0"/>
              <a:pPr/>
              <a:t>11.04.2013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D0EE7A-494C-43FB-8D2E-06780403EE7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F0648A1-7E42-488D-B800-20984CB7429C}" type="datetimeFigureOut">
              <a:rPr lang="ru-RU" smtClean="0"/>
              <a:pPr/>
              <a:t>11.04.2013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8D0EE7A-494C-43FB-8D2E-06780403EE7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F0648A1-7E42-488D-B800-20984CB7429C}" type="datetimeFigureOut">
              <a:rPr lang="ru-RU" smtClean="0"/>
              <a:pPr/>
              <a:t>11.04.2013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8D0EE7A-494C-43FB-8D2E-06780403EE7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F0648A1-7E42-488D-B800-20984CB7429C}" type="datetimeFigureOut">
              <a:rPr lang="ru-RU" smtClean="0"/>
              <a:pPr/>
              <a:t>11.04.2013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8D0EE7A-494C-43FB-8D2E-06780403EE7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F0648A1-7E42-488D-B800-20984CB7429C}" type="datetimeFigureOut">
              <a:rPr lang="ru-RU" smtClean="0"/>
              <a:pPr/>
              <a:t>11.04.2013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D0EE7A-494C-43FB-8D2E-06780403EE7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F0648A1-7E42-488D-B800-20984CB7429C}" type="datetimeFigureOut">
              <a:rPr lang="ru-RU" smtClean="0"/>
              <a:pPr/>
              <a:t>11.04.2013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D0EE7A-494C-43FB-8D2E-06780403EE7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648A1-7E42-488D-B800-20984CB7429C}" type="datetimeFigureOut">
              <a:rPr lang="ru-RU" smtClean="0"/>
              <a:pPr/>
              <a:t>11.04.2013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0EE7A-494C-43FB-8D2E-06780403EE7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3082924"/>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lgn="l"/>
            <a:r>
              <a:rPr lang="ru-RU" sz="1400" b="1" dirty="0" smtClean="0">
                <a:solidFill>
                  <a:srgbClr val="FF0000"/>
                </a:solidFill>
                <a:latin typeface="+mj-lt"/>
              </a:rPr>
              <a:t>«Что изменилось»</a:t>
            </a:r>
            <a:r>
              <a:rPr lang="ru-RU" sz="1400" b="1" dirty="0" smtClean="0">
                <a:latin typeface="+mj-lt"/>
              </a:rPr>
              <a:t/>
            </a:r>
            <a:br>
              <a:rPr lang="ru-RU" sz="1400" b="1" dirty="0" smtClean="0">
                <a:latin typeface="+mj-lt"/>
              </a:rPr>
            </a:br>
            <a:r>
              <a:rPr lang="ru-RU" sz="1400" b="1" dirty="0" smtClean="0">
                <a:latin typeface="+mj-lt"/>
              </a:rPr>
              <a:t/>
            </a:r>
            <a:br>
              <a:rPr lang="ru-RU" sz="1400" b="1" dirty="0" smtClean="0">
                <a:latin typeface="+mj-lt"/>
              </a:rPr>
            </a:br>
            <a:r>
              <a:rPr lang="ru-RU" sz="1400" dirty="0" smtClean="0">
                <a:latin typeface="+mj-lt"/>
              </a:rPr>
              <a:t>Дидактическая </a:t>
            </a:r>
            <a:r>
              <a:rPr lang="ru-RU" sz="1400" dirty="0">
                <a:latin typeface="+mj-lt"/>
              </a:rPr>
              <a:t>задача. Найти предметы по сходству.</a:t>
            </a:r>
            <a:br>
              <a:rPr lang="ru-RU" sz="1400" dirty="0">
                <a:latin typeface="+mj-lt"/>
              </a:rPr>
            </a:br>
            <a:r>
              <a:rPr lang="ru-RU" sz="1400" dirty="0">
                <a:latin typeface="+mj-lt"/>
              </a:rPr>
              <a:t>Игровое   действие. Поиск похожего предмета.</a:t>
            </a:r>
            <a:br>
              <a:rPr lang="ru-RU" sz="1400" dirty="0">
                <a:latin typeface="+mj-lt"/>
              </a:rPr>
            </a:br>
            <a:r>
              <a:rPr lang="ru-RU" sz="1400" dirty="0">
                <a:latin typeface="+mj-lt"/>
              </a:rPr>
              <a:t>Правило. Показывать узнанное растение можно только по сигналу воспитателя, выслушав его описание.</a:t>
            </a:r>
            <a:br>
              <a:rPr lang="ru-RU" sz="1400" dirty="0">
                <a:latin typeface="+mj-lt"/>
              </a:rPr>
            </a:br>
            <a:r>
              <a:rPr lang="ru-RU" sz="1400" dirty="0">
                <a:latin typeface="+mj-lt"/>
              </a:rPr>
              <a:t>Оборудование. Одинаковые растения (по 3—4) расставлены на двух столах.</a:t>
            </a:r>
            <a:br>
              <a:rPr lang="ru-RU" sz="1400" dirty="0">
                <a:latin typeface="+mj-lt"/>
              </a:rPr>
            </a:br>
            <a:r>
              <a:rPr lang="ru-RU" sz="1400" dirty="0">
                <a:latin typeface="+mj-lt"/>
              </a:rPr>
              <a:t>Ход игры. Воспитатель показывает какое-нибудь растение на одном из столов, описывает его характерные признаки, а затем предлагает ребенку найти такое же на другом столе. (Можно попросить детей найти такие же растения в групповой комнате.)</a:t>
            </a:r>
            <a:br>
              <a:rPr lang="ru-RU" sz="1400" dirty="0">
                <a:latin typeface="+mj-lt"/>
              </a:rPr>
            </a:br>
            <a:r>
              <a:rPr lang="ru-RU" sz="1400" dirty="0">
                <a:latin typeface="+mj-lt"/>
              </a:rPr>
              <a:t>Игру повторяют с каждым из растений, находящихся на столах</a:t>
            </a:r>
            <a:r>
              <a:rPr lang="ru-RU" sz="1400" dirty="0">
                <a:latin typeface="Arial Black" pitchFamily="34" charset="0"/>
              </a:rPr>
              <a:t>.</a:t>
            </a:r>
            <a:br>
              <a:rPr lang="ru-RU" sz="1400" dirty="0">
                <a:latin typeface="Arial Black" pitchFamily="34" charset="0"/>
              </a:rPr>
            </a:br>
            <a:endParaRPr lang="ru-RU" sz="1400" dirty="0">
              <a:latin typeface="Arial Black" pitchFamily="34" charset="0"/>
            </a:endParaRPr>
          </a:p>
        </p:txBody>
      </p:sp>
      <p:sp>
        <p:nvSpPr>
          <p:cNvPr id="3" name="Содержимое 2"/>
          <p:cNvSpPr>
            <a:spLocks noGrp="1"/>
          </p:cNvSpPr>
          <p:nvPr>
            <p:ph sz="half" idx="1"/>
          </p:nvPr>
        </p:nvSpPr>
        <p:spPr>
          <a:xfrm>
            <a:off x="214282" y="3429000"/>
            <a:ext cx="4281518" cy="3214710"/>
          </a:xfrm>
        </p:spPr>
        <p:txBody>
          <a:bodyPr>
            <a:normAutofit/>
          </a:bodyPr>
          <a:lstStyle/>
          <a:p>
            <a:endParaRPr lang="ru-RU" dirty="0"/>
          </a:p>
        </p:txBody>
      </p:sp>
      <p:sp>
        <p:nvSpPr>
          <p:cNvPr id="4" name="Содержимое 3"/>
          <p:cNvSpPr>
            <a:spLocks noGrp="1"/>
          </p:cNvSpPr>
          <p:nvPr>
            <p:ph sz="half" idx="2"/>
          </p:nvPr>
        </p:nvSpPr>
        <p:spPr>
          <a:xfrm>
            <a:off x="214282" y="3500438"/>
            <a:ext cx="8715436" cy="3143272"/>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buNone/>
            </a:pPr>
            <a:r>
              <a:rPr lang="ru-RU" sz="1200" dirty="0" smtClean="0">
                <a:solidFill>
                  <a:srgbClr val="FF0000"/>
                </a:solidFill>
                <a:latin typeface="+mj-lt"/>
              </a:rPr>
              <a:t>«Найди</a:t>
            </a:r>
            <a:r>
              <a:rPr lang="ru-RU" sz="1200" dirty="0">
                <a:solidFill>
                  <a:srgbClr val="FF0000"/>
                </a:solidFill>
                <a:latin typeface="+mj-lt"/>
              </a:rPr>
              <a:t>, о чем </a:t>
            </a:r>
            <a:r>
              <a:rPr lang="ru-RU" sz="1200" dirty="0" smtClean="0">
                <a:solidFill>
                  <a:srgbClr val="FF0000"/>
                </a:solidFill>
                <a:latin typeface="+mj-lt"/>
              </a:rPr>
              <a:t>расскажу»</a:t>
            </a:r>
          </a:p>
          <a:p>
            <a:pPr>
              <a:buNone/>
            </a:pPr>
            <a:endParaRPr lang="ru-RU" sz="1200" dirty="0">
              <a:solidFill>
                <a:srgbClr val="FF0000"/>
              </a:solidFill>
              <a:latin typeface="+mj-lt"/>
            </a:endParaRPr>
          </a:p>
          <a:p>
            <a:pPr>
              <a:buNone/>
            </a:pPr>
            <a:r>
              <a:rPr lang="ru-RU" sz="1200" dirty="0">
                <a:latin typeface="+mj-lt"/>
              </a:rPr>
              <a:t>Дидактическая задача. Найти предметы по перечисленным признакам.</a:t>
            </a:r>
          </a:p>
          <a:p>
            <a:pPr>
              <a:buNone/>
            </a:pPr>
            <a:r>
              <a:rPr lang="ru-RU" sz="1200" dirty="0">
                <a:latin typeface="+mj-lt"/>
              </a:rPr>
              <a:t>Игровое действие. Угадывание растения по </a:t>
            </a:r>
            <a:r>
              <a:rPr lang="ru-RU" sz="1200" dirty="0" err="1">
                <a:latin typeface="+mj-lt"/>
              </a:rPr>
              <a:t>опи</a:t>
            </a:r>
            <a:r>
              <a:rPr lang="ru-RU" sz="1200" dirty="0">
                <a:latin typeface="+mj-lt"/>
              </a:rPr>
              <a:t> </a:t>
            </a:r>
            <a:r>
              <a:rPr lang="ru-RU" sz="1200" dirty="0" err="1">
                <a:latin typeface="+mj-lt"/>
              </a:rPr>
              <a:t>санию</a:t>
            </a:r>
            <a:r>
              <a:rPr lang="ru-RU" sz="1200" dirty="0">
                <a:latin typeface="+mj-lt"/>
              </a:rPr>
              <a:t> признаков.</a:t>
            </a:r>
          </a:p>
          <a:p>
            <a:pPr>
              <a:buNone/>
            </a:pPr>
            <a:r>
              <a:rPr lang="ru-RU" sz="1200" dirty="0">
                <a:latin typeface="+mj-lt"/>
              </a:rPr>
              <a:t>Правило. Называть узнанные овощи или фрукты можно только по просьбе воспитателя.</a:t>
            </a:r>
          </a:p>
          <a:p>
            <a:pPr>
              <a:buNone/>
            </a:pPr>
            <a:r>
              <a:rPr lang="ru-RU" sz="1200" dirty="0">
                <a:latin typeface="+mj-lt"/>
              </a:rPr>
              <a:t>Оборудование. Овощи и фрукты раскладывают по краю стола так, чтобы хорошо были </a:t>
            </a:r>
            <a:r>
              <a:rPr lang="ru-RU" sz="1200" dirty="0" smtClean="0">
                <a:latin typeface="+mj-lt"/>
              </a:rPr>
              <a:t>видны</a:t>
            </a:r>
          </a:p>
          <a:p>
            <a:pPr>
              <a:buNone/>
            </a:pPr>
            <a:r>
              <a:rPr lang="ru-RU" sz="1200" dirty="0" smtClean="0">
                <a:latin typeface="+mj-lt"/>
              </a:rPr>
              <a:t>всем </a:t>
            </a:r>
            <a:r>
              <a:rPr lang="ru-RU" sz="1200" dirty="0">
                <a:latin typeface="+mj-lt"/>
              </a:rPr>
              <a:t>детям </a:t>
            </a:r>
            <a:r>
              <a:rPr lang="ru-RU" sz="1200" dirty="0" smtClean="0">
                <a:latin typeface="+mj-lt"/>
              </a:rPr>
              <a:t>отличительные </a:t>
            </a:r>
            <a:r>
              <a:rPr lang="ru-RU" sz="1200" dirty="0">
                <a:latin typeface="+mj-lt"/>
              </a:rPr>
              <a:t>признаки предметов.</a:t>
            </a:r>
          </a:p>
          <a:p>
            <a:pPr>
              <a:buNone/>
            </a:pPr>
            <a:r>
              <a:rPr lang="ru-RU" sz="1200" dirty="0">
                <a:latin typeface="+mj-lt"/>
              </a:rPr>
              <a:t>Ход игры. Воспитатель подробно описывает один из лежащих на столе предметов, то есть </a:t>
            </a:r>
            <a:endParaRPr lang="ru-RU" sz="1200" dirty="0" smtClean="0">
              <a:latin typeface="+mj-lt"/>
            </a:endParaRPr>
          </a:p>
          <a:p>
            <a:pPr>
              <a:buNone/>
            </a:pPr>
            <a:r>
              <a:rPr lang="ru-RU" sz="1200" dirty="0" smtClean="0">
                <a:latin typeface="+mj-lt"/>
              </a:rPr>
              <a:t>называет </a:t>
            </a:r>
            <a:r>
              <a:rPr lang="ru-RU" sz="1200" dirty="0">
                <a:latin typeface="+mj-lt"/>
              </a:rPr>
              <a:t>форму </a:t>
            </a:r>
            <a:endParaRPr lang="ru-RU" sz="1200" dirty="0" smtClean="0">
              <a:latin typeface="+mj-lt"/>
            </a:endParaRPr>
          </a:p>
          <a:p>
            <a:pPr>
              <a:buNone/>
            </a:pPr>
            <a:r>
              <a:rPr lang="ru-RU" sz="1200" dirty="0" smtClean="0">
                <a:latin typeface="+mj-lt"/>
              </a:rPr>
              <a:t>овощей </a:t>
            </a:r>
            <a:r>
              <a:rPr lang="ru-RU" sz="1200" dirty="0">
                <a:latin typeface="+mj-lt"/>
              </a:rPr>
              <a:t>и фруктов, их окраску и вкус. Затем педагог предлагает кому-либо из ребят: «Покажи на столе, а </a:t>
            </a:r>
            <a:endParaRPr lang="ru-RU" sz="1200" dirty="0" smtClean="0">
              <a:latin typeface="+mj-lt"/>
            </a:endParaRPr>
          </a:p>
          <a:p>
            <a:pPr>
              <a:buNone/>
            </a:pPr>
            <a:r>
              <a:rPr lang="ru-RU" sz="1200" dirty="0" smtClean="0">
                <a:latin typeface="+mj-lt"/>
              </a:rPr>
              <a:t>по </a:t>
            </a:r>
            <a:r>
              <a:rPr lang="ru-RU" sz="1200" dirty="0">
                <a:latin typeface="+mj-lt"/>
              </a:rPr>
              <a:t>том </a:t>
            </a:r>
            <a:r>
              <a:rPr lang="ru-RU" sz="1200" dirty="0" smtClean="0">
                <a:latin typeface="+mj-lt"/>
              </a:rPr>
              <a:t>назови </a:t>
            </a:r>
            <a:r>
              <a:rPr lang="ru-RU" sz="1200" dirty="0">
                <a:latin typeface="+mj-lt"/>
              </a:rPr>
              <a:t>то, о чем я рассказала». Если ребенок справился с заданием, воспитатель </a:t>
            </a:r>
            <a:r>
              <a:rPr lang="ru-RU" sz="1200" dirty="0" smtClean="0">
                <a:latin typeface="+mj-lt"/>
              </a:rPr>
              <a:t>описывает</a:t>
            </a:r>
          </a:p>
          <a:p>
            <a:pPr>
              <a:buNone/>
            </a:pPr>
            <a:r>
              <a:rPr lang="ru-RU" sz="1200" dirty="0" smtClean="0">
                <a:latin typeface="+mj-lt"/>
              </a:rPr>
              <a:t>другой </a:t>
            </a:r>
            <a:r>
              <a:rPr lang="ru-RU" sz="1200" dirty="0">
                <a:latin typeface="+mj-lt"/>
              </a:rPr>
              <a:t>предмет, а </a:t>
            </a:r>
            <a:r>
              <a:rPr lang="ru-RU" sz="1200" dirty="0" smtClean="0">
                <a:latin typeface="+mj-lt"/>
              </a:rPr>
              <a:t>задание </a:t>
            </a:r>
            <a:r>
              <a:rPr lang="ru-RU" sz="1200" dirty="0">
                <a:latin typeface="+mj-lt"/>
              </a:rPr>
              <a:t>выполняет уже другой ребенок. Игра продолжается до тех пор, пока все </a:t>
            </a:r>
            <a:r>
              <a:rPr lang="ru-RU" sz="1200" dirty="0" smtClean="0">
                <a:latin typeface="+mj-lt"/>
              </a:rPr>
              <a:t>дети</a:t>
            </a:r>
          </a:p>
          <a:p>
            <a:pPr>
              <a:buNone/>
            </a:pPr>
            <a:r>
              <a:rPr lang="ru-RU" sz="1200" dirty="0" smtClean="0">
                <a:latin typeface="+mj-lt"/>
              </a:rPr>
              <a:t>не </a:t>
            </a:r>
            <a:r>
              <a:rPr lang="ru-RU" sz="1200" dirty="0">
                <a:latin typeface="+mj-lt"/>
              </a:rPr>
              <a:t>угадают предмет по </a:t>
            </a:r>
            <a:r>
              <a:rPr lang="ru-RU" sz="1200" dirty="0" smtClean="0">
                <a:latin typeface="+mj-lt"/>
              </a:rPr>
              <a:t>описанию</a:t>
            </a:r>
            <a:r>
              <a:rPr lang="ru-RU" sz="1200" dirty="0">
                <a:latin typeface="+mj-lt"/>
              </a:rPr>
              <a:t>.</a:t>
            </a:r>
          </a:p>
          <a:p>
            <a:endParaRPr lang="ru-RU"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3082924"/>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lgn="l"/>
            <a:r>
              <a:rPr lang="ru-RU" sz="1400" b="1" dirty="0" smtClean="0">
                <a:solidFill>
                  <a:srgbClr val="FF0000"/>
                </a:solidFill>
              </a:rPr>
              <a:t>«Найди листок»</a:t>
            </a:r>
            <a:r>
              <a:rPr lang="ru-RU" sz="1400" b="1" dirty="0" smtClean="0"/>
              <a:t/>
            </a:r>
            <a:br>
              <a:rPr lang="ru-RU" sz="1400" b="1" dirty="0" smtClean="0"/>
            </a:br>
            <a:r>
              <a:rPr lang="ru-RU" sz="1400" dirty="0"/>
              <a:t/>
            </a:r>
            <a:br>
              <a:rPr lang="ru-RU" sz="1400" dirty="0"/>
            </a:br>
            <a:r>
              <a:rPr lang="ru-RU" sz="1400" dirty="0"/>
              <a:t>Дидактическая задача. Найти часть по </a:t>
            </a:r>
            <a:r>
              <a:rPr lang="ru-RU" sz="1400" dirty="0" smtClean="0"/>
              <a:t>целому</a:t>
            </a:r>
            <a:r>
              <a:rPr lang="ru-RU" sz="1400" dirty="0"/>
              <a:t>.</a:t>
            </a:r>
            <a:br>
              <a:rPr lang="ru-RU" sz="1400" dirty="0"/>
            </a:br>
            <a:r>
              <a:rPr lang="ru-RU" sz="1400" dirty="0"/>
              <a:t>Игровые   действия. Поиски предмета.</a:t>
            </a:r>
            <a:br>
              <a:rPr lang="ru-RU" sz="1400" dirty="0"/>
            </a:br>
            <a:r>
              <a:rPr lang="ru-RU" sz="1400" dirty="0"/>
              <a:t>Правило. Искать лист на земле можно после слов воспитателя.</a:t>
            </a:r>
            <a:br>
              <a:rPr lang="ru-RU" sz="1400" dirty="0"/>
            </a:br>
            <a:r>
              <a:rPr lang="ru-RU" sz="1400" dirty="0"/>
              <a:t>Ход игры. Воспитатель просит детей внимательно рассмотреть листья на невысоком дереве. «А теперь по пробуйте найти такие же на земле,— говорит педагог.— Раз, два, три — ищи! Кто нашел, быстрее ко мне». Дети с листьями бегут к воспитателю.</a:t>
            </a:r>
            <a:br>
              <a:rPr lang="ru-RU" sz="1400" dirty="0"/>
            </a:br>
            <a:endParaRPr lang="ru-RU" sz="1400" dirty="0"/>
          </a:p>
        </p:txBody>
      </p:sp>
      <p:sp>
        <p:nvSpPr>
          <p:cNvPr id="3" name="Содержимое 2"/>
          <p:cNvSpPr>
            <a:spLocks noGrp="1"/>
          </p:cNvSpPr>
          <p:nvPr>
            <p:ph sz="half" idx="1"/>
          </p:nvPr>
        </p:nvSpPr>
        <p:spPr>
          <a:xfrm>
            <a:off x="214282" y="3429000"/>
            <a:ext cx="4281518" cy="3214710"/>
          </a:xfrm>
        </p:spPr>
        <p:txBody>
          <a:bodyPr>
            <a:normAutofit/>
          </a:bodyPr>
          <a:lstStyle/>
          <a:p>
            <a:endParaRPr lang="ru-RU" dirty="0"/>
          </a:p>
        </p:txBody>
      </p:sp>
      <p:pic>
        <p:nvPicPr>
          <p:cNvPr id="5" name="Содержимое 4" descr="http://im0-tub-ru.yandex.net/i?id=104963560-08-72&amp;n=21"/>
          <p:cNvPicPr>
            <a:picLocks noGrp="1"/>
          </p:cNvPicPr>
          <p:nvPr>
            <p:ph sz="half" idx="2"/>
          </p:nvPr>
        </p:nvPicPr>
        <p:blipFill>
          <a:blip r:embed="rId2"/>
          <a:srcRect/>
          <a:stretch>
            <a:fillRect/>
          </a:stretch>
        </p:blipFill>
        <p:spPr bwMode="auto">
          <a:xfrm>
            <a:off x="1928794" y="3643314"/>
            <a:ext cx="5929354" cy="350046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3082924"/>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lgn="l"/>
            <a:r>
              <a:rPr lang="ru-RU" sz="1400" b="1" dirty="0" smtClean="0">
                <a:solidFill>
                  <a:srgbClr val="FF0000"/>
                </a:solidFill>
              </a:rPr>
              <a:t>«Найди листок»</a:t>
            </a:r>
            <a:r>
              <a:rPr lang="ru-RU" sz="1400" b="1" dirty="0" smtClean="0"/>
              <a:t/>
            </a:r>
            <a:br>
              <a:rPr lang="ru-RU" sz="1400" b="1" dirty="0" smtClean="0"/>
            </a:br>
            <a:r>
              <a:rPr lang="ru-RU" sz="1400" dirty="0"/>
              <a:t/>
            </a:r>
            <a:br>
              <a:rPr lang="ru-RU" sz="1400" dirty="0"/>
            </a:br>
            <a:r>
              <a:rPr lang="ru-RU" sz="1400" dirty="0"/>
              <a:t>Дидактическая задача. Найти часть по </a:t>
            </a:r>
            <a:r>
              <a:rPr lang="ru-RU" sz="1400" dirty="0" smtClean="0"/>
              <a:t>целому</a:t>
            </a:r>
            <a:r>
              <a:rPr lang="ru-RU" sz="1400" dirty="0"/>
              <a:t>.</a:t>
            </a:r>
            <a:br>
              <a:rPr lang="ru-RU" sz="1400" dirty="0"/>
            </a:br>
            <a:r>
              <a:rPr lang="ru-RU" sz="1400" dirty="0"/>
              <a:t>Игровые   действия. Поиски предмета.</a:t>
            </a:r>
            <a:br>
              <a:rPr lang="ru-RU" sz="1400" dirty="0"/>
            </a:br>
            <a:r>
              <a:rPr lang="ru-RU" sz="1400" dirty="0"/>
              <a:t>Правило. Искать лист на земле можно после слов воспитателя.</a:t>
            </a:r>
            <a:br>
              <a:rPr lang="ru-RU" sz="1400" dirty="0"/>
            </a:br>
            <a:r>
              <a:rPr lang="ru-RU" sz="1400" dirty="0"/>
              <a:t>Ход игры. Воспитатель просит детей внимательно рассмотреть листья на невысоком дереве. «А теперь по пробуйте найти такие же на земле,— говорит педагог.— Раз, два, три — ищи! Кто нашел, быстрее ко мне». Дети с листьями бегут к воспитателю.</a:t>
            </a:r>
            <a:br>
              <a:rPr lang="ru-RU" sz="1400" dirty="0"/>
            </a:br>
            <a:endParaRPr lang="ru-RU" sz="1400" dirty="0"/>
          </a:p>
        </p:txBody>
      </p:sp>
      <p:sp>
        <p:nvSpPr>
          <p:cNvPr id="3" name="Содержимое 2"/>
          <p:cNvSpPr>
            <a:spLocks noGrp="1"/>
          </p:cNvSpPr>
          <p:nvPr>
            <p:ph sz="half" idx="1"/>
          </p:nvPr>
        </p:nvSpPr>
        <p:spPr>
          <a:xfrm>
            <a:off x="214282" y="3429000"/>
            <a:ext cx="4281518" cy="3214710"/>
          </a:xfrm>
        </p:spPr>
        <p:txBody>
          <a:bodyPr>
            <a:normAutofit/>
          </a:bodyPr>
          <a:lstStyle/>
          <a:p>
            <a:endParaRPr lang="ru-RU" dirty="0"/>
          </a:p>
        </p:txBody>
      </p:sp>
      <p:sp>
        <p:nvSpPr>
          <p:cNvPr id="4" name="Содержимое 3"/>
          <p:cNvSpPr>
            <a:spLocks noGrp="1"/>
          </p:cNvSpPr>
          <p:nvPr>
            <p:ph sz="half" idx="2"/>
          </p:nvPr>
        </p:nvSpPr>
        <p:spPr>
          <a:xfrm>
            <a:off x="214282" y="3500438"/>
            <a:ext cx="8715436" cy="3143272"/>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buNone/>
            </a:pPr>
            <a:r>
              <a:rPr lang="ru-RU" sz="1400" dirty="0" smtClean="0">
                <a:solidFill>
                  <a:srgbClr val="FF0000"/>
                </a:solidFill>
              </a:rPr>
              <a:t>«Найди</a:t>
            </a:r>
            <a:r>
              <a:rPr lang="ru-RU" sz="1400" dirty="0">
                <a:solidFill>
                  <a:srgbClr val="FF0000"/>
                </a:solidFill>
              </a:rPr>
              <a:t>, о чем </a:t>
            </a:r>
            <a:r>
              <a:rPr lang="ru-RU" sz="1400" dirty="0" smtClean="0">
                <a:solidFill>
                  <a:srgbClr val="FF0000"/>
                </a:solidFill>
              </a:rPr>
              <a:t>расскажу»</a:t>
            </a:r>
          </a:p>
          <a:p>
            <a:pPr>
              <a:buNone/>
            </a:pPr>
            <a:endParaRPr lang="ru-RU" sz="1400" dirty="0">
              <a:solidFill>
                <a:srgbClr val="FF0000"/>
              </a:solidFill>
            </a:endParaRPr>
          </a:p>
          <a:p>
            <a:pPr>
              <a:buNone/>
            </a:pPr>
            <a:r>
              <a:rPr lang="ru-RU" sz="1400" dirty="0"/>
              <a:t>Дидактическая задача. Найти предметы по перечисленным признакам.</a:t>
            </a:r>
          </a:p>
          <a:p>
            <a:pPr>
              <a:buNone/>
            </a:pPr>
            <a:r>
              <a:rPr lang="ru-RU" sz="1400" dirty="0"/>
              <a:t>Игровое действие. Поиск предмета по </a:t>
            </a:r>
            <a:r>
              <a:rPr lang="ru-RU" sz="1400" dirty="0" smtClean="0"/>
              <a:t>описанию</a:t>
            </a:r>
            <a:r>
              <a:rPr lang="ru-RU" sz="1400" dirty="0"/>
              <a:t>.</a:t>
            </a:r>
          </a:p>
          <a:p>
            <a:pPr>
              <a:buNone/>
            </a:pPr>
            <a:r>
              <a:rPr lang="ru-RU" sz="1400" dirty="0"/>
              <a:t>Правило. Бежать к узнанному дереву можно только по сигналу воспитателя.</a:t>
            </a:r>
          </a:p>
          <a:p>
            <a:pPr>
              <a:buNone/>
            </a:pPr>
            <a:r>
              <a:rPr lang="ru-RU" sz="1400" dirty="0"/>
              <a:t>Ход игры. Игра проводится на воздухе. Воспитатель описывает дерево (величину и окраску ствола, </a:t>
            </a:r>
            <a:r>
              <a:rPr lang="ru-RU" sz="1400" dirty="0" smtClean="0"/>
              <a:t>форму</a:t>
            </a:r>
          </a:p>
          <a:p>
            <a:pPr>
              <a:buNone/>
            </a:pPr>
            <a:r>
              <a:rPr lang="ru-RU" sz="1400" dirty="0" smtClean="0"/>
              <a:t>листьев</a:t>
            </a:r>
            <a:r>
              <a:rPr lang="ru-RU" sz="1400" dirty="0"/>
              <a:t>), называет и описывает семена и плоды. Затем он просит детей угадать, что это за дерево. Тот, кто </a:t>
            </a:r>
            <a:endParaRPr lang="ru-RU" sz="1400" dirty="0" smtClean="0"/>
          </a:p>
          <a:p>
            <a:pPr>
              <a:buNone/>
            </a:pPr>
            <a:r>
              <a:rPr lang="ru-RU" sz="1400" dirty="0" smtClean="0"/>
              <a:t>узнал</a:t>
            </a:r>
            <a:r>
              <a:rPr lang="ru-RU" sz="1400" dirty="0"/>
              <a:t>, должен подбежать после слов воспитателя: «Раз, два, три — беги!»</a:t>
            </a:r>
          </a:p>
          <a:p>
            <a:endParaRPr lang="ru-RU"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3082924"/>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lgn="l"/>
            <a:r>
              <a:rPr lang="ru-RU" sz="1400" dirty="0" smtClean="0">
                <a:solidFill>
                  <a:srgbClr val="FF0000"/>
                </a:solidFill>
              </a:rPr>
              <a:t>«Найди </a:t>
            </a:r>
            <a:r>
              <a:rPr lang="ru-RU" sz="1400" dirty="0">
                <a:solidFill>
                  <a:srgbClr val="FF0000"/>
                </a:solidFill>
              </a:rPr>
              <a:t>свой </a:t>
            </a:r>
            <a:r>
              <a:rPr lang="ru-RU" sz="1400" dirty="0" smtClean="0">
                <a:solidFill>
                  <a:srgbClr val="FF0000"/>
                </a:solidFill>
              </a:rPr>
              <a:t>дом»</a:t>
            </a:r>
            <a:br>
              <a:rPr lang="ru-RU" sz="1400" dirty="0" smtClean="0">
                <a:solidFill>
                  <a:srgbClr val="FF0000"/>
                </a:solidFill>
              </a:rPr>
            </a:br>
            <a:r>
              <a:rPr lang="ru-RU" sz="1400" dirty="0"/>
              <a:t/>
            </a:r>
            <a:br>
              <a:rPr lang="ru-RU" sz="1400" dirty="0"/>
            </a:br>
            <a:r>
              <a:rPr lang="ru-RU" sz="1400" dirty="0"/>
              <a:t>Дидактическая задача. Найти целый </a:t>
            </a:r>
            <a:r>
              <a:rPr lang="ru-RU" sz="1400" dirty="0" smtClean="0"/>
              <a:t>предмет по </a:t>
            </a:r>
            <a:r>
              <a:rPr lang="ru-RU" sz="1400" dirty="0"/>
              <a:t>части.</a:t>
            </a:r>
            <a:br>
              <a:rPr lang="ru-RU" sz="1400" dirty="0"/>
            </a:br>
            <a:r>
              <a:rPr lang="ru-RU" sz="1400" dirty="0"/>
              <a:t>Игровое действие. Поиск «домика» по </a:t>
            </a:r>
            <a:r>
              <a:rPr lang="ru-RU" sz="1400" dirty="0" smtClean="0"/>
              <a:t>определенному </a:t>
            </a:r>
            <a:r>
              <a:rPr lang="ru-RU" sz="1400" dirty="0"/>
              <a:t>признаку.</a:t>
            </a:r>
            <a:br>
              <a:rPr lang="ru-RU" sz="1400" dirty="0"/>
            </a:br>
            <a:r>
              <a:rPr lang="ru-RU" sz="1400" dirty="0"/>
              <a:t>Правило. Бежать к своему «домику» можно только по сигналу. Лист в руке и листья на дереве должны быть одинаковыми.</a:t>
            </a:r>
            <a:br>
              <a:rPr lang="ru-RU" sz="1400" dirty="0"/>
            </a:br>
            <a:r>
              <a:rPr lang="ru-RU" sz="1400" dirty="0"/>
              <a:t>Ход игры. В парке или в лесу детям раздают листья разных деревьев. Все дети — «зайчики». Чтобы зайчата не потерялись, «мама-зайчиха» дает им листья от веток, из которых сделан их дом. Все прыгают, бегают по поля не, а по сигналу. «Все домой, волк близко!» — бегут к себе в домик — под определенное дерево. Игру можно продолжить, если дети будут меняться листьями — «</a:t>
            </a:r>
            <a:r>
              <a:rPr lang="ru-RU" sz="1400" dirty="0" smtClean="0"/>
              <a:t>переезжать </a:t>
            </a:r>
            <a:r>
              <a:rPr lang="ru-RU" sz="1400" dirty="0"/>
              <a:t>в новый дом».</a:t>
            </a:r>
            <a:br>
              <a:rPr lang="ru-RU" sz="1400" dirty="0"/>
            </a:br>
            <a:r>
              <a:rPr lang="ru-RU" sz="1400" dirty="0"/>
              <a:t>С детьми среднего возраста подобным образом можно провести игру с плодами и семенами деревьев.</a:t>
            </a:r>
            <a:br>
              <a:rPr lang="ru-RU" sz="1400" dirty="0"/>
            </a:br>
            <a:endParaRPr lang="ru-RU" sz="1400" dirty="0"/>
          </a:p>
        </p:txBody>
      </p:sp>
      <p:sp>
        <p:nvSpPr>
          <p:cNvPr id="3" name="Содержимое 2"/>
          <p:cNvSpPr>
            <a:spLocks noGrp="1"/>
          </p:cNvSpPr>
          <p:nvPr>
            <p:ph sz="half" idx="1"/>
          </p:nvPr>
        </p:nvSpPr>
        <p:spPr>
          <a:xfrm>
            <a:off x="214282" y="3429000"/>
            <a:ext cx="4281518" cy="3214710"/>
          </a:xfrm>
        </p:spPr>
        <p:txBody>
          <a:bodyPr>
            <a:normAutofit/>
          </a:bodyPr>
          <a:lstStyle/>
          <a:p>
            <a:endParaRPr lang="ru-RU" dirty="0"/>
          </a:p>
        </p:txBody>
      </p:sp>
      <p:sp>
        <p:nvSpPr>
          <p:cNvPr id="4" name="Содержимое 3"/>
          <p:cNvSpPr>
            <a:spLocks noGrp="1"/>
          </p:cNvSpPr>
          <p:nvPr>
            <p:ph sz="half" idx="2"/>
          </p:nvPr>
        </p:nvSpPr>
        <p:spPr>
          <a:xfrm>
            <a:off x="214282" y="3500438"/>
            <a:ext cx="8715436" cy="3143272"/>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buNone/>
            </a:pPr>
            <a:r>
              <a:rPr lang="ru-RU" sz="1400" dirty="0" smtClean="0">
                <a:solidFill>
                  <a:srgbClr val="FF0000"/>
                </a:solidFill>
              </a:rPr>
              <a:t>«Кто </a:t>
            </a:r>
            <a:r>
              <a:rPr lang="ru-RU" sz="1400" dirty="0">
                <a:solidFill>
                  <a:srgbClr val="FF0000"/>
                </a:solidFill>
              </a:rPr>
              <a:t>быстрее найдет березу, ель, </a:t>
            </a:r>
            <a:r>
              <a:rPr lang="ru-RU" sz="1400" dirty="0" smtClean="0">
                <a:solidFill>
                  <a:srgbClr val="FF0000"/>
                </a:solidFill>
              </a:rPr>
              <a:t>дуб»</a:t>
            </a:r>
          </a:p>
          <a:p>
            <a:pPr>
              <a:buNone/>
            </a:pPr>
            <a:endParaRPr lang="ru-RU" sz="1400" dirty="0"/>
          </a:p>
          <a:p>
            <a:pPr>
              <a:buNone/>
            </a:pPr>
            <a:r>
              <a:rPr lang="ru-RU" sz="1400" dirty="0"/>
              <a:t>Дидактическая задача. Найти дерево по на званию.</a:t>
            </a:r>
          </a:p>
          <a:p>
            <a:pPr>
              <a:buNone/>
            </a:pPr>
            <a:r>
              <a:rPr lang="ru-RU" sz="1400" dirty="0"/>
              <a:t>Игровое действие. Бег к названному дереву (соревнование «Кто быстрее найдет дерево»).</a:t>
            </a:r>
          </a:p>
          <a:p>
            <a:pPr>
              <a:buNone/>
            </a:pPr>
            <a:r>
              <a:rPr lang="ru-RU" sz="1400" dirty="0"/>
              <a:t>Правило. Бежать к названному дереву можно толь ко по команде «Беги!».</a:t>
            </a:r>
          </a:p>
          <a:p>
            <a:pPr>
              <a:buNone/>
            </a:pPr>
            <a:r>
              <a:rPr lang="ru-RU" sz="1400" dirty="0"/>
              <a:t>Ход игры. Воспитатель называет хорошо знакомое детям дерево, имеющее яркие отличительные признаки, и </a:t>
            </a:r>
            <a:endParaRPr lang="ru-RU" sz="1400" dirty="0" smtClean="0"/>
          </a:p>
          <a:p>
            <a:pPr>
              <a:buNone/>
            </a:pPr>
            <a:r>
              <a:rPr lang="ru-RU" sz="1400" dirty="0" smtClean="0"/>
              <a:t>просит </a:t>
            </a:r>
            <a:r>
              <a:rPr lang="ru-RU" sz="1400" dirty="0"/>
              <a:t>найти его, например: «Кто быстрее найдет березу? Раз, два, три — к березе беги!» Дети должны найти </a:t>
            </a:r>
            <a:endParaRPr lang="ru-RU" sz="1400" dirty="0" smtClean="0"/>
          </a:p>
          <a:p>
            <a:pPr>
              <a:buNone/>
            </a:pPr>
            <a:r>
              <a:rPr lang="ru-RU" sz="1400" dirty="0" smtClean="0"/>
              <a:t>дерево </a:t>
            </a:r>
            <a:r>
              <a:rPr lang="ru-RU" sz="1400" dirty="0"/>
              <a:t>и подбежать к любой березе, растущей на участке, где проводится игра.</a:t>
            </a:r>
          </a:p>
          <a:p>
            <a:endParaRPr lang="ru-RU"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14282" y="3429000"/>
            <a:ext cx="4281518" cy="3214710"/>
          </a:xfrm>
        </p:spPr>
        <p:txBody>
          <a:bodyPr>
            <a:normAutofit fontScale="47500" lnSpcReduction="20000"/>
          </a:bodyPr>
          <a:lstStyle/>
          <a:p>
            <a:endParaRPr lang="ru-RU" dirty="0"/>
          </a:p>
        </p:txBody>
      </p:sp>
      <p:sp>
        <p:nvSpPr>
          <p:cNvPr id="4" name="Содержимое 3"/>
          <p:cNvSpPr>
            <a:spLocks noGrp="1"/>
          </p:cNvSpPr>
          <p:nvPr>
            <p:ph sz="half" idx="2"/>
          </p:nvPr>
        </p:nvSpPr>
        <p:spPr>
          <a:xfrm>
            <a:off x="214282" y="3500438"/>
            <a:ext cx="8715436" cy="3143272"/>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fontScale="47500" lnSpcReduction="20000"/>
          </a:bodyPr>
          <a:lstStyle/>
          <a:p>
            <a:pPr>
              <a:buNone/>
            </a:pPr>
            <a:r>
              <a:rPr lang="ru-RU" dirty="0" smtClean="0">
                <a:solidFill>
                  <a:srgbClr val="FF0000"/>
                </a:solidFill>
              </a:rPr>
              <a:t>«Угадай</a:t>
            </a:r>
            <a:r>
              <a:rPr lang="ru-RU" dirty="0">
                <a:solidFill>
                  <a:srgbClr val="FF0000"/>
                </a:solidFill>
              </a:rPr>
              <a:t>, что </a:t>
            </a:r>
            <a:r>
              <a:rPr lang="ru-RU" smtClean="0">
                <a:solidFill>
                  <a:srgbClr val="FF0000"/>
                </a:solidFill>
              </a:rPr>
              <a:t>съел»</a:t>
            </a:r>
          </a:p>
          <a:p>
            <a:pPr>
              <a:buNone/>
            </a:pPr>
            <a:endParaRPr lang="ru-RU" dirty="0">
              <a:solidFill>
                <a:srgbClr val="FF0000"/>
              </a:solidFill>
            </a:endParaRPr>
          </a:p>
          <a:p>
            <a:pPr>
              <a:buNone/>
            </a:pPr>
            <a:r>
              <a:rPr lang="ru-RU" dirty="0"/>
              <a:t>Дидактическая задача. Узнать предмет при помощи одного из анализаторов.</a:t>
            </a:r>
          </a:p>
          <a:p>
            <a:pPr>
              <a:buNone/>
            </a:pPr>
            <a:r>
              <a:rPr lang="ru-RU" dirty="0"/>
              <a:t>Игровое   действие. Угадывание на вкус.</a:t>
            </a:r>
          </a:p>
          <a:p>
            <a:pPr>
              <a:buNone/>
            </a:pPr>
            <a:r>
              <a:rPr lang="ru-RU" dirty="0"/>
              <a:t>Правила. Нельзя смотреть на то, что кладут в рот. Надо жевать с закрытыми глазами, а потом сказать, что это.</a:t>
            </a:r>
          </a:p>
          <a:p>
            <a:pPr>
              <a:buNone/>
            </a:pPr>
            <a:r>
              <a:rPr lang="ru-RU" dirty="0"/>
              <a:t>Оборудование. Подобрать овощи и фрукты, раз личные по вкусу. Помыть их, очистить, затем разрезать на </a:t>
            </a:r>
            <a:r>
              <a:rPr lang="ru-RU" dirty="0" smtClean="0"/>
              <a:t>мелкие</a:t>
            </a:r>
          </a:p>
          <a:p>
            <a:pPr>
              <a:buNone/>
            </a:pPr>
            <a:r>
              <a:rPr lang="ru-RU" dirty="0" smtClean="0"/>
              <a:t>кусочки</a:t>
            </a:r>
            <a:r>
              <a:rPr lang="ru-RU" dirty="0"/>
              <a:t>. На столе в комнате, где сидят дети, раскладывают такие же предметы для контроля и сравнения.</a:t>
            </a:r>
          </a:p>
          <a:p>
            <a:pPr>
              <a:buNone/>
            </a:pPr>
            <a:r>
              <a:rPr lang="ru-RU" dirty="0"/>
              <a:t>Ход игры. Приготовив фрукты и овощи (разрезав на кусочки), воспитатель вносит их в групповую комнату и угощает </a:t>
            </a:r>
            <a:endParaRPr lang="ru-RU" dirty="0" smtClean="0"/>
          </a:p>
          <a:p>
            <a:pPr>
              <a:buNone/>
            </a:pPr>
            <a:r>
              <a:rPr lang="ru-RU" dirty="0" smtClean="0"/>
              <a:t>одного </a:t>
            </a:r>
            <a:r>
              <a:rPr lang="ru-RU" dirty="0"/>
              <a:t>из детей, предварительно попросив его закрыть глаза. Затем говорит: «Хорошо жуй, теперь скажи, что </a:t>
            </a:r>
            <a:r>
              <a:rPr lang="ru-RU" dirty="0" smtClean="0"/>
              <a:t>съел.</a:t>
            </a:r>
          </a:p>
          <a:p>
            <a:pPr>
              <a:buNone/>
            </a:pPr>
            <a:r>
              <a:rPr lang="ru-RU" dirty="0" smtClean="0"/>
              <a:t>Найди </a:t>
            </a:r>
            <a:r>
              <a:rPr lang="ru-RU" dirty="0"/>
              <a:t>такой же на столе».</a:t>
            </a:r>
          </a:p>
          <a:p>
            <a:pPr>
              <a:buNone/>
            </a:pPr>
            <a:r>
              <a:rPr lang="ru-RU" dirty="0"/>
              <a:t>После того как все дети выполнят задание, педагог угощает фруктами и овощами всех детей.</a:t>
            </a:r>
          </a:p>
          <a:p>
            <a:pPr>
              <a:buNone/>
            </a:pPr>
            <a:r>
              <a:rPr lang="ru-RU" dirty="0"/>
              <a:t>Примечание. В дальнейшем можно предлагать детям назвать словом вкусовые ощущения. Вопрос нужно задавать так, </a:t>
            </a:r>
            <a:endParaRPr lang="ru-RU" dirty="0" smtClean="0"/>
          </a:p>
          <a:p>
            <a:pPr>
              <a:buNone/>
            </a:pPr>
            <a:r>
              <a:rPr lang="ru-RU" dirty="0" smtClean="0"/>
              <a:t>чтобы </a:t>
            </a:r>
            <a:r>
              <a:rPr lang="ru-RU" dirty="0"/>
              <a:t>в случаях затруднения дети могли выбрать подходящее название для определения вкуса: «Как во рту стало?» </a:t>
            </a:r>
            <a:endParaRPr lang="ru-RU" dirty="0" smtClean="0"/>
          </a:p>
          <a:p>
            <a:pPr>
              <a:buNone/>
            </a:pPr>
            <a:r>
              <a:rPr lang="ru-RU" dirty="0" smtClean="0"/>
              <a:t>(</a:t>
            </a:r>
            <a:r>
              <a:rPr lang="ru-RU" dirty="0"/>
              <a:t>Горько, сладко, кисло.)</a:t>
            </a:r>
          </a:p>
          <a:p>
            <a:endParaRPr lang="ru-RU" dirty="0"/>
          </a:p>
        </p:txBody>
      </p:sp>
      <p:pic>
        <p:nvPicPr>
          <p:cNvPr id="5" name="Рисунок 4" descr="http://im6-tub-ru.yandex.net/i?id=557083108-17-72&amp;n=21"/>
          <p:cNvPicPr/>
          <p:nvPr/>
        </p:nvPicPr>
        <p:blipFill>
          <a:blip r:embed="rId2"/>
          <a:srcRect/>
          <a:stretch>
            <a:fillRect/>
          </a:stretch>
        </p:blipFill>
        <p:spPr bwMode="auto">
          <a:xfrm>
            <a:off x="1571604" y="714356"/>
            <a:ext cx="6000792" cy="264320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3082924"/>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lgn="l"/>
            <a:r>
              <a:rPr lang="ru-RU" sz="1600" b="1" dirty="0" smtClean="0">
                <a:solidFill>
                  <a:srgbClr val="FF0000"/>
                </a:solidFill>
                <a:latin typeface="+mj-lt"/>
              </a:rPr>
              <a:t>«Опиши</a:t>
            </a:r>
            <a:r>
              <a:rPr lang="ru-RU" sz="1600" b="1" dirty="0">
                <a:solidFill>
                  <a:srgbClr val="FF0000"/>
                </a:solidFill>
                <a:latin typeface="+mj-lt"/>
              </a:rPr>
              <a:t>, мы </a:t>
            </a:r>
            <a:r>
              <a:rPr lang="ru-RU" sz="1600" b="1" dirty="0" smtClean="0">
                <a:solidFill>
                  <a:srgbClr val="FF0000"/>
                </a:solidFill>
                <a:latin typeface="+mj-lt"/>
              </a:rPr>
              <a:t>отгадаем»</a:t>
            </a:r>
            <a:r>
              <a:rPr lang="ru-RU" sz="1400" b="1" dirty="0" smtClean="0">
                <a:latin typeface="+mj-lt"/>
              </a:rPr>
              <a:t/>
            </a:r>
            <a:br>
              <a:rPr lang="ru-RU" sz="1400" b="1" dirty="0" smtClean="0">
                <a:latin typeface="+mj-lt"/>
              </a:rPr>
            </a:br>
            <a:r>
              <a:rPr lang="ru-RU" sz="1400" dirty="0">
                <a:latin typeface="+mj-lt"/>
              </a:rPr>
              <a:t/>
            </a:r>
            <a:br>
              <a:rPr lang="ru-RU" sz="1400" dirty="0">
                <a:latin typeface="+mj-lt"/>
              </a:rPr>
            </a:br>
            <a:r>
              <a:rPr lang="ru-RU" sz="1400" dirty="0">
                <a:latin typeface="+mj-lt"/>
              </a:rPr>
              <a:t>Первый вариант.</a:t>
            </a:r>
            <a:br>
              <a:rPr lang="ru-RU" sz="1400" dirty="0">
                <a:latin typeface="+mj-lt"/>
              </a:rPr>
            </a:br>
            <a:r>
              <a:rPr lang="ru-RU" sz="1400" dirty="0">
                <a:latin typeface="+mj-lt"/>
              </a:rPr>
              <a:t>Дидактическая задача. Описать предметы и найти их по описанию.</a:t>
            </a:r>
            <a:br>
              <a:rPr lang="ru-RU" sz="1400" dirty="0">
                <a:latin typeface="+mj-lt"/>
              </a:rPr>
            </a:br>
            <a:r>
              <a:rPr lang="ru-RU" sz="1400" dirty="0">
                <a:latin typeface="+mj-lt"/>
              </a:rPr>
              <a:t>Игровые действия. Загадывание и отгадывание загадок о растениях.</a:t>
            </a:r>
            <a:br>
              <a:rPr lang="ru-RU" sz="1400" dirty="0">
                <a:latin typeface="+mj-lt"/>
              </a:rPr>
            </a:br>
            <a:r>
              <a:rPr lang="ru-RU" sz="1400" dirty="0">
                <a:latin typeface="+mj-lt"/>
              </a:rPr>
              <a:t>Правила. Дать описание подробно и четко в при </a:t>
            </a:r>
            <a:r>
              <a:rPr lang="ru-RU" sz="1400" dirty="0" err="1">
                <a:latin typeface="+mj-lt"/>
              </a:rPr>
              <a:t>нятой</a:t>
            </a:r>
            <a:r>
              <a:rPr lang="ru-RU" sz="1400" dirty="0">
                <a:latin typeface="+mj-lt"/>
              </a:rPr>
              <a:t> последовательности.</a:t>
            </a:r>
            <a:br>
              <a:rPr lang="ru-RU" sz="1400" dirty="0">
                <a:latin typeface="+mj-lt"/>
              </a:rPr>
            </a:br>
            <a:r>
              <a:rPr lang="ru-RU" sz="1400" dirty="0">
                <a:latin typeface="+mj-lt"/>
              </a:rPr>
              <a:t>Ход игры. Ребенок (водящий) выходит за дверь, а остальные дети составляют описание одного из овощей или фруктов. Когда водящий возвращается, один из ре </a:t>
            </a:r>
            <a:r>
              <a:rPr lang="ru-RU" sz="1400" dirty="0" err="1">
                <a:latin typeface="+mj-lt"/>
              </a:rPr>
              <a:t>бят</a:t>
            </a:r>
            <a:r>
              <a:rPr lang="ru-RU" sz="1400" dirty="0">
                <a:latin typeface="+mj-lt"/>
              </a:rPr>
              <a:t> рассказывает о характерных признаках предмета, который надо узнать и назвать.</a:t>
            </a:r>
            <a:r>
              <a:rPr lang="ru-RU" sz="1400" dirty="0"/>
              <a:t/>
            </a:r>
            <a:br>
              <a:rPr lang="ru-RU" sz="1400" dirty="0"/>
            </a:br>
            <a:endParaRPr lang="ru-RU" sz="1400" dirty="0"/>
          </a:p>
        </p:txBody>
      </p:sp>
      <p:sp>
        <p:nvSpPr>
          <p:cNvPr id="3" name="Содержимое 2"/>
          <p:cNvSpPr>
            <a:spLocks noGrp="1"/>
          </p:cNvSpPr>
          <p:nvPr>
            <p:ph sz="half" idx="1"/>
          </p:nvPr>
        </p:nvSpPr>
        <p:spPr>
          <a:xfrm>
            <a:off x="214282" y="3429000"/>
            <a:ext cx="4281518" cy="3214710"/>
          </a:xfrm>
        </p:spPr>
        <p:txBody>
          <a:bodyPr>
            <a:normAutofit/>
          </a:bodyPr>
          <a:lstStyle/>
          <a:p>
            <a:endParaRPr lang="ru-RU" dirty="0"/>
          </a:p>
        </p:txBody>
      </p:sp>
      <p:sp>
        <p:nvSpPr>
          <p:cNvPr id="4" name="Содержимое 3"/>
          <p:cNvSpPr>
            <a:spLocks noGrp="1"/>
          </p:cNvSpPr>
          <p:nvPr>
            <p:ph sz="half" idx="2"/>
          </p:nvPr>
        </p:nvSpPr>
        <p:spPr>
          <a:xfrm>
            <a:off x="214282" y="3500438"/>
            <a:ext cx="8715436" cy="3143272"/>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buNone/>
            </a:pPr>
            <a:endParaRPr lang="ru-RU" sz="1400" dirty="0" smtClean="0">
              <a:latin typeface="+mj-lt"/>
            </a:endParaRPr>
          </a:p>
          <a:p>
            <a:pPr>
              <a:buNone/>
            </a:pPr>
            <a:r>
              <a:rPr lang="ru-RU" sz="1400" dirty="0" smtClean="0">
                <a:latin typeface="+mj-lt"/>
              </a:rPr>
              <a:t>Второй вариант</a:t>
            </a:r>
            <a:r>
              <a:rPr lang="ru-RU" sz="1400" dirty="0">
                <a:latin typeface="+mj-lt"/>
              </a:rPr>
              <a:t>.</a:t>
            </a:r>
            <a:endParaRPr lang="ru-RU" sz="1400" dirty="0" smtClean="0">
              <a:latin typeface="+mj-lt"/>
            </a:endParaRPr>
          </a:p>
          <a:p>
            <a:pPr>
              <a:buNone/>
            </a:pPr>
            <a:endParaRPr lang="ru-RU" sz="1400" dirty="0">
              <a:latin typeface="+mj-lt"/>
            </a:endParaRPr>
          </a:p>
          <a:p>
            <a:pPr>
              <a:buNone/>
            </a:pPr>
            <a:r>
              <a:rPr lang="ru-RU" sz="1400" dirty="0">
                <a:latin typeface="+mj-lt"/>
              </a:rPr>
              <a:t>Воспитатель предлагает одному ребенку загадать за </a:t>
            </a:r>
            <a:r>
              <a:rPr lang="ru-RU" sz="1400" dirty="0" err="1">
                <a:latin typeface="+mj-lt"/>
              </a:rPr>
              <a:t>гадку</a:t>
            </a:r>
            <a:r>
              <a:rPr lang="ru-RU" sz="1400" dirty="0">
                <a:latin typeface="+mj-lt"/>
              </a:rPr>
              <a:t> — описать какой-либо овощ, например свеклу, </a:t>
            </a:r>
            <a:r>
              <a:rPr lang="ru-RU" sz="1400" dirty="0" smtClean="0">
                <a:latin typeface="+mj-lt"/>
              </a:rPr>
              <a:t>так,</a:t>
            </a:r>
          </a:p>
          <a:p>
            <a:pPr>
              <a:buNone/>
            </a:pPr>
            <a:r>
              <a:rPr lang="ru-RU" sz="1400" dirty="0" smtClean="0">
                <a:latin typeface="+mj-lt"/>
              </a:rPr>
              <a:t>чтобы </a:t>
            </a:r>
            <a:r>
              <a:rPr lang="ru-RU" sz="1400" dirty="0">
                <a:latin typeface="+mj-lt"/>
              </a:rPr>
              <a:t>дети узнали, о чем он говорит. Воспитатель </a:t>
            </a:r>
            <a:r>
              <a:rPr lang="ru-RU" sz="1400" dirty="0" err="1">
                <a:latin typeface="+mj-lt"/>
              </a:rPr>
              <a:t>преду</a:t>
            </a:r>
            <a:r>
              <a:rPr lang="ru-RU" sz="1400" dirty="0">
                <a:latin typeface="+mj-lt"/>
              </a:rPr>
              <a:t> </a:t>
            </a:r>
            <a:r>
              <a:rPr lang="ru-RU" sz="1400" dirty="0" err="1">
                <a:latin typeface="+mj-lt"/>
              </a:rPr>
              <a:t>преждает</a:t>
            </a:r>
            <a:r>
              <a:rPr lang="ru-RU" sz="1400" dirty="0">
                <a:latin typeface="+mj-lt"/>
              </a:rPr>
              <a:t> водящего, что на загаданный предмет не </a:t>
            </a:r>
            <a:endParaRPr lang="ru-RU" sz="1400" dirty="0" smtClean="0">
              <a:latin typeface="+mj-lt"/>
            </a:endParaRPr>
          </a:p>
          <a:p>
            <a:pPr>
              <a:buNone/>
            </a:pPr>
            <a:r>
              <a:rPr lang="ru-RU" sz="1400" dirty="0" smtClean="0">
                <a:latin typeface="+mj-lt"/>
              </a:rPr>
              <a:t>надо </a:t>
            </a:r>
            <a:r>
              <a:rPr lang="ru-RU" sz="1400" dirty="0">
                <a:latin typeface="+mj-lt"/>
              </a:rPr>
              <a:t>долго смотреть, так как дети могут увидеть, на что он смотрит, и сразу угадают. Следует напомнить </a:t>
            </a:r>
            <a:endParaRPr lang="ru-RU" sz="1400" dirty="0" smtClean="0">
              <a:latin typeface="+mj-lt"/>
            </a:endParaRPr>
          </a:p>
          <a:p>
            <a:pPr>
              <a:buNone/>
            </a:pPr>
            <a:r>
              <a:rPr lang="ru-RU" sz="1400" dirty="0" err="1" smtClean="0">
                <a:latin typeface="+mj-lt"/>
              </a:rPr>
              <a:t>последо</a:t>
            </a:r>
            <a:r>
              <a:rPr lang="ru-RU" sz="1400" dirty="0" smtClean="0">
                <a:latin typeface="+mj-lt"/>
              </a:rPr>
              <a:t> </a:t>
            </a:r>
            <a:r>
              <a:rPr lang="ru-RU" sz="1400" dirty="0" err="1">
                <a:latin typeface="+mj-lt"/>
              </a:rPr>
              <a:t>вательность</a:t>
            </a:r>
            <a:r>
              <a:rPr lang="ru-RU" sz="1400" dirty="0">
                <a:latin typeface="+mj-lt"/>
              </a:rPr>
              <a:t> описания, сначала надо рассказать о форме, ее деталях, затем о плотности, окраске, </a:t>
            </a:r>
            <a:endParaRPr lang="ru-RU" sz="1400" dirty="0" smtClean="0">
              <a:latin typeface="+mj-lt"/>
            </a:endParaRPr>
          </a:p>
          <a:p>
            <a:pPr>
              <a:buNone/>
            </a:pPr>
            <a:r>
              <a:rPr lang="ru-RU" sz="1400" dirty="0" smtClean="0">
                <a:latin typeface="+mj-lt"/>
              </a:rPr>
              <a:t>вкусе</a:t>
            </a:r>
            <a:r>
              <a:rPr lang="ru-RU" sz="1400" dirty="0">
                <a:latin typeface="+mj-lt"/>
              </a:rPr>
              <a:t>.</a:t>
            </a:r>
          </a:p>
          <a:p>
            <a:endParaRPr lang="ru-RU" sz="1400" dirty="0" smtClean="0">
              <a:latin typeface="+mj-lt"/>
            </a:endParaRPr>
          </a:p>
          <a:p>
            <a:pPr>
              <a:buNone/>
            </a:pPr>
            <a:r>
              <a:rPr lang="ru-RU" sz="1400" dirty="0" smtClean="0">
                <a:latin typeface="+mj-lt"/>
              </a:rPr>
              <a:t>Примечание</a:t>
            </a:r>
            <a:r>
              <a:rPr lang="ru-RU" sz="1400" dirty="0">
                <a:latin typeface="+mj-lt"/>
              </a:rPr>
              <a:t>. Последние две игры рекомендуется проводить с детьми 4—5 лет</a:t>
            </a:r>
          </a:p>
          <a:p>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3082924"/>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lgn="l"/>
            <a:r>
              <a:rPr lang="ru-RU" sz="1400" dirty="0" smtClean="0">
                <a:solidFill>
                  <a:srgbClr val="FF0000"/>
                </a:solidFill>
                <a:latin typeface="+mj-lt"/>
              </a:rPr>
              <a:t>«Найди </a:t>
            </a:r>
            <a:r>
              <a:rPr lang="ru-RU" sz="1400" dirty="0">
                <a:solidFill>
                  <a:srgbClr val="FF0000"/>
                </a:solidFill>
                <a:latin typeface="+mj-lt"/>
              </a:rPr>
              <a:t>такой </a:t>
            </a:r>
            <a:r>
              <a:rPr lang="ru-RU" sz="1400" dirty="0" smtClean="0">
                <a:solidFill>
                  <a:srgbClr val="FF0000"/>
                </a:solidFill>
                <a:latin typeface="+mj-lt"/>
              </a:rPr>
              <a:t>же»</a:t>
            </a:r>
            <a:r>
              <a:rPr lang="ru-RU" sz="1400" b="1" dirty="0" smtClean="0">
                <a:latin typeface="+mj-lt"/>
              </a:rPr>
              <a:t/>
            </a:r>
            <a:br>
              <a:rPr lang="ru-RU" sz="1400" b="1" dirty="0" smtClean="0">
                <a:latin typeface="+mj-lt"/>
              </a:rPr>
            </a:br>
            <a:r>
              <a:rPr lang="ru-RU" sz="1400" dirty="0">
                <a:latin typeface="+mj-lt"/>
              </a:rPr>
              <a:t/>
            </a:r>
            <a:br>
              <a:rPr lang="ru-RU" sz="1400" dirty="0">
                <a:latin typeface="+mj-lt"/>
              </a:rPr>
            </a:br>
            <a:r>
              <a:rPr lang="ru-RU" sz="1400" dirty="0">
                <a:latin typeface="+mj-lt"/>
              </a:rPr>
              <a:t>Дидактическая задача. Найти предметы по сходству.</a:t>
            </a:r>
            <a:br>
              <a:rPr lang="ru-RU" sz="1400" dirty="0">
                <a:latin typeface="+mj-lt"/>
              </a:rPr>
            </a:br>
            <a:r>
              <a:rPr lang="ru-RU" sz="1400" dirty="0">
                <a:latin typeface="+mj-lt"/>
              </a:rPr>
              <a:t>Игровое действие. Дети находят изменения в расположении предметов.</a:t>
            </a:r>
            <a:br>
              <a:rPr lang="ru-RU" sz="1400" dirty="0">
                <a:latin typeface="+mj-lt"/>
              </a:rPr>
            </a:br>
            <a:r>
              <a:rPr lang="ru-RU" sz="1400" dirty="0">
                <a:latin typeface="+mj-lt"/>
              </a:rPr>
              <a:t>Правило. Смотреть на то, как воспитатель меняет растения местами, нельзя.</a:t>
            </a:r>
            <a:br>
              <a:rPr lang="ru-RU" sz="1400" dirty="0">
                <a:latin typeface="+mj-lt"/>
              </a:rPr>
            </a:br>
            <a:r>
              <a:rPr lang="ru-RU" sz="1400" dirty="0">
                <a:latin typeface="+mj-lt"/>
              </a:rPr>
              <a:t>Оборудование. На двух столах ставят 3—4 </a:t>
            </a:r>
            <a:r>
              <a:rPr lang="ru-RU" sz="1400" dirty="0" smtClean="0">
                <a:latin typeface="+mj-lt"/>
              </a:rPr>
              <a:t>одинаковых </a:t>
            </a:r>
            <a:r>
              <a:rPr lang="ru-RU" sz="1400" dirty="0">
                <a:latin typeface="+mj-lt"/>
              </a:rPr>
              <a:t>растения в определенной последовательности, например фикус, цветущая герань, аспарагус, душистая герань.</a:t>
            </a:r>
            <a:br>
              <a:rPr lang="ru-RU" sz="1400" dirty="0">
                <a:latin typeface="+mj-lt"/>
              </a:rPr>
            </a:br>
            <a:r>
              <a:rPr lang="ru-RU" sz="1400" dirty="0">
                <a:latin typeface="+mj-lt"/>
              </a:rPr>
              <a:t>Ход игры. Воспитатель просит детей хорошо рас смотреть, как стоят растения, и закрыть глаза. В это время он меняет местами растения на одном столе. А за тем просит детей переставить горшочки так, как они стоя-</a:t>
            </a:r>
            <a:br>
              <a:rPr lang="ru-RU" sz="1400" dirty="0">
                <a:latin typeface="+mj-lt"/>
              </a:rPr>
            </a:br>
            <a:r>
              <a:rPr lang="ru-RU" sz="1400" dirty="0">
                <a:latin typeface="+mj-lt"/>
              </a:rPr>
              <a:t>ли прежде, сравнивая их расположение с порядком </a:t>
            </a:r>
            <a:r>
              <a:rPr lang="ru-RU" sz="1400" dirty="0" smtClean="0">
                <a:latin typeface="+mj-lt"/>
              </a:rPr>
              <a:t>растений </a:t>
            </a:r>
            <a:r>
              <a:rPr lang="ru-RU" sz="1400" dirty="0">
                <a:latin typeface="+mj-lt"/>
              </a:rPr>
              <a:t>на другом столе.</a:t>
            </a:r>
            <a:br>
              <a:rPr lang="ru-RU" sz="1400" dirty="0">
                <a:latin typeface="+mj-lt"/>
              </a:rPr>
            </a:br>
            <a:r>
              <a:rPr lang="ru-RU" sz="1400" dirty="0">
                <a:latin typeface="+mj-lt"/>
              </a:rPr>
              <a:t>После некоторых повторений можно провести игру с одним набором растений  (без зрительного контроля).</a:t>
            </a:r>
            <a:r>
              <a:rPr lang="ru-RU" sz="1400" dirty="0"/>
              <a:t/>
            </a:r>
            <a:br>
              <a:rPr lang="ru-RU" sz="1400" dirty="0"/>
            </a:br>
            <a:endParaRPr lang="ru-RU" sz="1400" dirty="0"/>
          </a:p>
        </p:txBody>
      </p:sp>
      <p:sp>
        <p:nvSpPr>
          <p:cNvPr id="3" name="Содержимое 2"/>
          <p:cNvSpPr>
            <a:spLocks noGrp="1"/>
          </p:cNvSpPr>
          <p:nvPr>
            <p:ph sz="half" idx="1"/>
          </p:nvPr>
        </p:nvSpPr>
        <p:spPr>
          <a:xfrm>
            <a:off x="214282" y="3429000"/>
            <a:ext cx="4281518" cy="3214710"/>
          </a:xfrm>
        </p:spPr>
        <p:txBody>
          <a:bodyPr>
            <a:normAutofit fontScale="47500" lnSpcReduction="20000"/>
          </a:bodyPr>
          <a:lstStyle/>
          <a:p>
            <a:endParaRPr lang="ru-RU" dirty="0"/>
          </a:p>
        </p:txBody>
      </p:sp>
      <p:sp>
        <p:nvSpPr>
          <p:cNvPr id="4" name="Содержимое 3"/>
          <p:cNvSpPr>
            <a:spLocks noGrp="1"/>
          </p:cNvSpPr>
          <p:nvPr>
            <p:ph sz="half" idx="2"/>
          </p:nvPr>
        </p:nvSpPr>
        <p:spPr>
          <a:xfrm>
            <a:off x="214282" y="3500438"/>
            <a:ext cx="8715436" cy="3143272"/>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fontScale="47500" lnSpcReduction="20000"/>
          </a:bodyPr>
          <a:lstStyle/>
          <a:p>
            <a:pPr>
              <a:buNone/>
            </a:pPr>
            <a:r>
              <a:rPr lang="ru-RU" dirty="0" smtClean="0">
                <a:solidFill>
                  <a:srgbClr val="FF0000"/>
                </a:solidFill>
                <a:latin typeface="+mj-lt"/>
              </a:rPr>
              <a:t>«Угадай </a:t>
            </a:r>
            <a:r>
              <a:rPr lang="ru-RU" dirty="0">
                <a:solidFill>
                  <a:srgbClr val="FF0000"/>
                </a:solidFill>
                <a:latin typeface="+mj-lt"/>
              </a:rPr>
              <a:t>растение по </a:t>
            </a:r>
            <a:r>
              <a:rPr lang="ru-RU" dirty="0" smtClean="0">
                <a:solidFill>
                  <a:srgbClr val="FF0000"/>
                </a:solidFill>
                <a:latin typeface="+mj-lt"/>
              </a:rPr>
              <a:t>описанию»</a:t>
            </a:r>
          </a:p>
          <a:p>
            <a:pPr>
              <a:buNone/>
            </a:pPr>
            <a:endParaRPr lang="ru-RU" dirty="0">
              <a:latin typeface="+mj-lt"/>
            </a:endParaRPr>
          </a:p>
          <a:p>
            <a:pPr>
              <a:buNone/>
            </a:pPr>
            <a:r>
              <a:rPr lang="ru-RU" dirty="0">
                <a:latin typeface="+mj-lt"/>
              </a:rPr>
              <a:t>Дидактическая задача. Найти предметы по перечисленным признакам. Игровое действие. Поиск </a:t>
            </a:r>
            <a:endParaRPr lang="ru-RU" dirty="0" smtClean="0">
              <a:latin typeface="+mj-lt"/>
            </a:endParaRPr>
          </a:p>
          <a:p>
            <a:pPr>
              <a:buNone/>
            </a:pPr>
            <a:r>
              <a:rPr lang="ru-RU" dirty="0" smtClean="0">
                <a:latin typeface="+mj-lt"/>
              </a:rPr>
              <a:t>предмета </a:t>
            </a:r>
            <a:r>
              <a:rPr lang="ru-RU" dirty="0">
                <a:latin typeface="+mj-lt"/>
              </a:rPr>
              <a:t>по загадке-описанию.</a:t>
            </a:r>
          </a:p>
          <a:p>
            <a:pPr>
              <a:buNone/>
            </a:pPr>
            <a:r>
              <a:rPr lang="ru-RU" dirty="0">
                <a:latin typeface="+mj-lt"/>
              </a:rPr>
              <a:t>Правило. Показывать растение можно только после рассказа воспитателя по его просьбе.</a:t>
            </a:r>
          </a:p>
          <a:p>
            <a:pPr>
              <a:buNone/>
            </a:pPr>
            <a:r>
              <a:rPr lang="ru-RU" dirty="0">
                <a:latin typeface="+mj-lt"/>
              </a:rPr>
              <a:t>Оборудование. Для первых игр отбирают не сколько комнатных растений (2—3) с </a:t>
            </a:r>
            <a:r>
              <a:rPr lang="ru-RU" dirty="0" smtClean="0">
                <a:latin typeface="+mj-lt"/>
              </a:rPr>
              <a:t>заметными</a:t>
            </a:r>
          </a:p>
          <a:p>
            <a:pPr>
              <a:buNone/>
            </a:pPr>
            <a:r>
              <a:rPr lang="ru-RU" dirty="0">
                <a:latin typeface="+mj-lt"/>
              </a:rPr>
              <a:t>о</a:t>
            </a:r>
            <a:r>
              <a:rPr lang="ru-RU" dirty="0" smtClean="0">
                <a:latin typeface="+mj-lt"/>
              </a:rPr>
              <a:t>тличительными признаками</a:t>
            </a:r>
            <a:r>
              <a:rPr lang="ru-RU" dirty="0">
                <a:latin typeface="+mj-lt"/>
              </a:rPr>
              <a:t>. Их расставляют на столе так, чтобы всем детям было хорошо видно каждое </a:t>
            </a:r>
            <a:r>
              <a:rPr lang="ru-RU" dirty="0" smtClean="0">
                <a:latin typeface="+mj-lt"/>
              </a:rPr>
              <a:t>растение</a:t>
            </a:r>
            <a:endParaRPr lang="ru-RU" dirty="0">
              <a:latin typeface="+mj-lt"/>
            </a:endParaRPr>
          </a:p>
          <a:p>
            <a:pPr>
              <a:buNone/>
            </a:pPr>
            <a:r>
              <a:rPr lang="ru-RU" dirty="0">
                <a:latin typeface="+mj-lt"/>
              </a:rPr>
              <a:t>Ход игры. Воспитатель начинает подробно </a:t>
            </a:r>
            <a:r>
              <a:rPr lang="ru-RU" dirty="0" smtClean="0">
                <a:latin typeface="+mj-lt"/>
              </a:rPr>
              <a:t>рассказывать </a:t>
            </a:r>
            <a:r>
              <a:rPr lang="ru-RU" dirty="0">
                <a:latin typeface="+mj-lt"/>
              </a:rPr>
              <a:t>об одном из растений. Сначала он, например, отмечает, на что </a:t>
            </a:r>
            <a:endParaRPr lang="ru-RU" dirty="0" smtClean="0">
              <a:latin typeface="+mj-lt"/>
            </a:endParaRPr>
          </a:p>
          <a:p>
            <a:pPr>
              <a:buNone/>
            </a:pPr>
            <a:r>
              <a:rPr lang="ru-RU" dirty="0" smtClean="0">
                <a:latin typeface="+mj-lt"/>
              </a:rPr>
              <a:t>оно </a:t>
            </a:r>
            <a:r>
              <a:rPr lang="ru-RU" dirty="0">
                <a:latin typeface="+mj-lt"/>
              </a:rPr>
              <a:t>похоже «на дерево», на «травку»), затем просит сказать, есть ли у растения стебель. </a:t>
            </a:r>
            <a:r>
              <a:rPr lang="ru-RU" dirty="0" smtClean="0">
                <a:latin typeface="+mj-lt"/>
              </a:rPr>
              <a:t>Педагог </a:t>
            </a:r>
            <a:r>
              <a:rPr lang="ru-RU" dirty="0">
                <a:latin typeface="+mj-lt"/>
              </a:rPr>
              <a:t>обращает внимание </a:t>
            </a:r>
            <a:endParaRPr lang="ru-RU" dirty="0" smtClean="0">
              <a:latin typeface="+mj-lt"/>
            </a:endParaRPr>
          </a:p>
          <a:p>
            <a:pPr>
              <a:buNone/>
            </a:pPr>
            <a:r>
              <a:rPr lang="ru-RU" dirty="0" smtClean="0">
                <a:latin typeface="+mj-lt"/>
              </a:rPr>
              <a:t>детей </a:t>
            </a:r>
            <a:r>
              <a:rPr lang="ru-RU" dirty="0">
                <a:latin typeface="+mj-lt"/>
              </a:rPr>
              <a:t>на форму листьев (</a:t>
            </a:r>
            <a:r>
              <a:rPr lang="ru-RU" dirty="0" smtClean="0">
                <a:latin typeface="+mj-lt"/>
              </a:rPr>
              <a:t>круглые</a:t>
            </a:r>
            <a:r>
              <a:rPr lang="ru-RU" dirty="0">
                <a:latin typeface="+mj-lt"/>
              </a:rPr>
              <a:t>, овальной формы — как огурчик, узкие, длинные), окраску цветов (основные цвета), </a:t>
            </a:r>
            <a:endParaRPr lang="ru-RU" dirty="0" smtClean="0">
              <a:latin typeface="+mj-lt"/>
            </a:endParaRPr>
          </a:p>
          <a:p>
            <a:pPr>
              <a:buNone/>
            </a:pPr>
            <a:r>
              <a:rPr lang="ru-RU" dirty="0" smtClean="0">
                <a:latin typeface="+mj-lt"/>
              </a:rPr>
              <a:t>их </a:t>
            </a:r>
            <a:r>
              <a:rPr lang="ru-RU" dirty="0">
                <a:latin typeface="+mj-lt"/>
              </a:rPr>
              <a:t>количество на </a:t>
            </a:r>
            <a:r>
              <a:rPr lang="ru-RU" dirty="0" smtClean="0">
                <a:latin typeface="+mj-lt"/>
              </a:rPr>
              <a:t>цветоножке </a:t>
            </a:r>
            <a:r>
              <a:rPr lang="ru-RU" dirty="0">
                <a:latin typeface="+mj-lt"/>
              </a:rPr>
              <a:t>Первое описание дается в медленном темпе, так, чтобы дети смогли увидеть и </a:t>
            </a:r>
            <a:endParaRPr lang="ru-RU" dirty="0" smtClean="0">
              <a:latin typeface="+mj-lt"/>
            </a:endParaRPr>
          </a:p>
          <a:p>
            <a:pPr>
              <a:buNone/>
            </a:pPr>
            <a:r>
              <a:rPr lang="ru-RU" dirty="0" smtClean="0">
                <a:latin typeface="+mj-lt"/>
              </a:rPr>
              <a:t>рассмотреть </a:t>
            </a:r>
            <a:r>
              <a:rPr lang="ru-RU" dirty="0">
                <a:latin typeface="+mj-lt"/>
              </a:rPr>
              <a:t>все то, о чем говорит воспитатель. Закончив описание, педагог </a:t>
            </a:r>
            <a:r>
              <a:rPr lang="ru-RU" dirty="0" smtClean="0">
                <a:latin typeface="+mj-lt"/>
              </a:rPr>
              <a:t>спрашивает</a:t>
            </a:r>
            <a:r>
              <a:rPr lang="ru-RU" dirty="0">
                <a:latin typeface="+mj-lt"/>
              </a:rPr>
              <a:t>: «О каком растении я вам </a:t>
            </a:r>
            <a:endParaRPr lang="ru-RU" dirty="0" smtClean="0">
              <a:latin typeface="+mj-lt"/>
            </a:endParaRPr>
          </a:p>
          <a:p>
            <a:pPr>
              <a:buNone/>
            </a:pPr>
            <a:r>
              <a:rPr lang="ru-RU" dirty="0" smtClean="0">
                <a:latin typeface="+mj-lt"/>
              </a:rPr>
              <a:t>рассказала</a:t>
            </a:r>
            <a:r>
              <a:rPr lang="ru-RU" dirty="0">
                <a:latin typeface="+mj-lt"/>
              </a:rPr>
              <a:t>?» Дети показывают растение и, если могут, называют его. Можно предложить ребятам найти в групповой </a:t>
            </a:r>
            <a:endParaRPr lang="ru-RU" dirty="0" smtClean="0">
              <a:latin typeface="+mj-lt"/>
            </a:endParaRPr>
          </a:p>
          <a:p>
            <a:pPr>
              <a:buNone/>
            </a:pPr>
            <a:r>
              <a:rPr lang="ru-RU" dirty="0" smtClean="0">
                <a:latin typeface="+mj-lt"/>
              </a:rPr>
              <a:t>ком </a:t>
            </a:r>
            <a:r>
              <a:rPr lang="ru-RU" dirty="0">
                <a:latin typeface="+mj-lt"/>
              </a:rPr>
              <a:t>нате все растения, похожие на описанное.</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3082924"/>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fontScale="90000"/>
          </a:bodyPr>
          <a:lstStyle/>
          <a:p>
            <a:pPr algn="l"/>
            <a:r>
              <a:rPr lang="ru-RU" sz="1400" dirty="0" smtClean="0">
                <a:solidFill>
                  <a:srgbClr val="FF0000"/>
                </a:solidFill>
              </a:rPr>
              <a:t> «Где </a:t>
            </a:r>
            <a:r>
              <a:rPr lang="ru-RU" sz="1400" dirty="0">
                <a:solidFill>
                  <a:srgbClr val="FF0000"/>
                </a:solidFill>
              </a:rPr>
              <a:t>спряталась </a:t>
            </a:r>
            <a:r>
              <a:rPr lang="ru-RU" sz="1400" dirty="0" smtClean="0">
                <a:solidFill>
                  <a:srgbClr val="FF0000"/>
                </a:solidFill>
              </a:rPr>
              <a:t>матрешка!»</a:t>
            </a:r>
            <a:r>
              <a:rPr lang="ru-RU" sz="1400" dirty="0"/>
              <a:t/>
            </a:r>
            <a:br>
              <a:rPr lang="ru-RU" sz="1400" dirty="0"/>
            </a:br>
            <a:r>
              <a:rPr lang="ru-RU" sz="1400" dirty="0"/>
              <a:t>Первый вариант.</a:t>
            </a:r>
            <a:br>
              <a:rPr lang="ru-RU" sz="1400" dirty="0"/>
            </a:br>
            <a:r>
              <a:rPr lang="ru-RU" sz="1400" dirty="0"/>
              <a:t>Дидактическая задача. Найти предмет по перечисленным признакам.</a:t>
            </a:r>
            <a:br>
              <a:rPr lang="ru-RU" sz="1400" dirty="0"/>
            </a:br>
            <a:r>
              <a:rPr lang="ru-RU" sz="1400" dirty="0"/>
              <a:t>Игровое   действие. Поиск спрятанной игрушки.</a:t>
            </a:r>
            <a:br>
              <a:rPr lang="ru-RU" sz="1400" dirty="0"/>
            </a:br>
            <a:r>
              <a:rPr lang="ru-RU" sz="1400" dirty="0"/>
              <a:t>Правило. Смотреть, куда воспитатель прячет матрешку, нельзя.</a:t>
            </a:r>
            <a:br>
              <a:rPr lang="ru-RU" sz="1400" dirty="0"/>
            </a:br>
            <a:r>
              <a:rPr lang="ru-RU" sz="1400" dirty="0"/>
              <a:t>Оборудование. На столе расставляют 4—5 </a:t>
            </a:r>
            <a:r>
              <a:rPr lang="ru-RU" sz="1400" dirty="0" smtClean="0"/>
              <a:t>растений</a:t>
            </a:r>
            <a:r>
              <a:rPr lang="ru-RU" sz="1400" dirty="0"/>
              <a:t/>
            </a:r>
            <a:br>
              <a:rPr lang="ru-RU" sz="1400" dirty="0"/>
            </a:br>
            <a:r>
              <a:rPr lang="ru-RU" sz="1400" dirty="0"/>
              <a:t>Ход игры. Детям показывают маленькую матрешку которая «захотела поиграть с ними в прятки». </a:t>
            </a:r>
            <a:r>
              <a:rPr lang="ru-RU" sz="1400" dirty="0" smtClean="0"/>
              <a:t>Воспитатель </a:t>
            </a:r>
            <a:r>
              <a:rPr lang="ru-RU" sz="1400" dirty="0"/>
              <a:t>просит детей закрыть глаза и в это время прячет игрушку за одно из растений. Затем дети открывают глаза. «Как же найти матрешку? — спрашивает </a:t>
            </a:r>
            <a:r>
              <a:rPr lang="ru-RU" sz="1400" dirty="0" smtClean="0"/>
              <a:t>воспитатель</a:t>
            </a:r>
            <a:r>
              <a:rPr lang="ru-RU" sz="1400" dirty="0"/>
              <a:t>.— Сейчас я расскажу вам, куда она спряталась». И педагог говорит, на что похоже растение, за которым «спряталась» матрешка (на дерево, травку), описывает его стебель, листья (форму, величину, поверхность), цветы, их количество, окраску. Дети слушают, а затем указывают растение и называют его.</a:t>
            </a:r>
            <a:br>
              <a:rPr lang="ru-RU" sz="1400" dirty="0"/>
            </a:br>
            <a:r>
              <a:rPr lang="ru-RU" sz="1400" dirty="0"/>
              <a:t>Второй вариант.</a:t>
            </a:r>
            <a:br>
              <a:rPr lang="ru-RU" sz="1400" dirty="0"/>
            </a:br>
            <a:r>
              <a:rPr lang="ru-RU" sz="1400" dirty="0"/>
              <a:t>Матрешка «прячется» за любое растение, </a:t>
            </a:r>
            <a:r>
              <a:rPr lang="ru-RU" sz="1400" dirty="0" smtClean="0"/>
              <a:t>находящееся </a:t>
            </a:r>
            <a:r>
              <a:rPr lang="ru-RU" sz="1400" dirty="0"/>
              <a:t>в групповой комнате.</a:t>
            </a:r>
            <a:br>
              <a:rPr lang="ru-RU" sz="1400" dirty="0"/>
            </a:br>
            <a:endParaRPr lang="ru-RU" sz="1400" dirty="0"/>
          </a:p>
        </p:txBody>
      </p:sp>
      <p:sp>
        <p:nvSpPr>
          <p:cNvPr id="3" name="Содержимое 2"/>
          <p:cNvSpPr>
            <a:spLocks noGrp="1"/>
          </p:cNvSpPr>
          <p:nvPr>
            <p:ph sz="half" idx="1"/>
          </p:nvPr>
        </p:nvSpPr>
        <p:spPr>
          <a:xfrm>
            <a:off x="214282" y="3429000"/>
            <a:ext cx="4281518" cy="3214710"/>
          </a:xfrm>
        </p:spPr>
        <p:txBody>
          <a:bodyPr>
            <a:normAutofit fontScale="92500" lnSpcReduction="10000"/>
          </a:bodyPr>
          <a:lstStyle/>
          <a:p>
            <a:endParaRPr lang="ru-RU" dirty="0"/>
          </a:p>
        </p:txBody>
      </p:sp>
      <p:sp>
        <p:nvSpPr>
          <p:cNvPr id="4" name="Содержимое 3"/>
          <p:cNvSpPr>
            <a:spLocks noGrp="1"/>
          </p:cNvSpPr>
          <p:nvPr>
            <p:ph sz="half" idx="2"/>
          </p:nvPr>
        </p:nvSpPr>
        <p:spPr>
          <a:xfrm>
            <a:off x="214282" y="3500438"/>
            <a:ext cx="8715436" cy="3143272"/>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buNone/>
            </a:pPr>
            <a:r>
              <a:rPr lang="ru-RU" sz="1400" b="1" dirty="0" smtClean="0">
                <a:solidFill>
                  <a:srgbClr val="FF0000"/>
                </a:solidFill>
              </a:rPr>
              <a:t>«Найди </a:t>
            </a:r>
            <a:r>
              <a:rPr lang="ru-RU" sz="1400" b="1" dirty="0">
                <a:solidFill>
                  <a:srgbClr val="FF0000"/>
                </a:solidFill>
              </a:rPr>
              <a:t>растение по </a:t>
            </a:r>
            <a:r>
              <a:rPr lang="ru-RU" sz="1400" b="1" dirty="0" smtClean="0">
                <a:solidFill>
                  <a:srgbClr val="FF0000"/>
                </a:solidFill>
              </a:rPr>
              <a:t>названию»</a:t>
            </a:r>
            <a:endParaRPr lang="ru-RU" sz="1400" dirty="0">
              <a:solidFill>
                <a:srgbClr val="FF0000"/>
              </a:solidFill>
            </a:endParaRPr>
          </a:p>
          <a:p>
            <a:pPr>
              <a:buNone/>
            </a:pPr>
            <a:r>
              <a:rPr lang="ru-RU" sz="1400" dirty="0"/>
              <a:t>Первый вариант.</a:t>
            </a:r>
          </a:p>
          <a:p>
            <a:pPr>
              <a:buNone/>
            </a:pPr>
            <a:r>
              <a:rPr lang="ru-RU" sz="1400" dirty="0"/>
              <a:t>Дидактическая задача. Найти растение по слову-названию.</a:t>
            </a:r>
          </a:p>
          <a:p>
            <a:pPr>
              <a:buNone/>
            </a:pPr>
            <a:r>
              <a:rPr lang="ru-RU" sz="1400" dirty="0"/>
              <a:t>Игровые действия. Поиски названного рас </a:t>
            </a:r>
            <a:r>
              <a:rPr lang="ru-RU" sz="1400" dirty="0" err="1"/>
              <a:t>тения</a:t>
            </a:r>
            <a:r>
              <a:rPr lang="ru-RU" sz="1400" dirty="0"/>
              <a:t>.</a:t>
            </a:r>
          </a:p>
          <a:p>
            <a:pPr>
              <a:buNone/>
            </a:pPr>
            <a:r>
              <a:rPr lang="ru-RU" sz="1400" dirty="0"/>
              <a:t>Правило. Смотреть, куда прячут растение, нельзя.</a:t>
            </a:r>
          </a:p>
          <a:p>
            <a:pPr>
              <a:buNone/>
            </a:pPr>
            <a:r>
              <a:rPr lang="ru-RU" sz="1400" dirty="0"/>
              <a:t>Ход игры. Воспитатель называет комнатное </a:t>
            </a:r>
            <a:r>
              <a:rPr lang="ru-RU" sz="1400" dirty="0" err="1"/>
              <a:t>расте</a:t>
            </a:r>
            <a:r>
              <a:rPr lang="ru-RU" sz="1400" dirty="0"/>
              <a:t> </a:t>
            </a:r>
            <a:r>
              <a:rPr lang="ru-RU" sz="1400" dirty="0" err="1"/>
              <a:t>ние</a:t>
            </a:r>
            <a:r>
              <a:rPr lang="ru-RU" sz="1400" dirty="0"/>
              <a:t>, стоящее в групповой комнате, а дети должны найти его. </a:t>
            </a:r>
            <a:r>
              <a:rPr lang="ru-RU" sz="1400" dirty="0" smtClean="0"/>
              <a:t>Сначала</a:t>
            </a:r>
          </a:p>
          <a:p>
            <a:pPr>
              <a:buNone/>
            </a:pPr>
            <a:r>
              <a:rPr lang="ru-RU" sz="1400" dirty="0" smtClean="0"/>
              <a:t>педагог </a:t>
            </a:r>
            <a:r>
              <a:rPr lang="ru-RU" sz="1400" dirty="0"/>
              <a:t>дает задание всем детям: «Кто быстрее найдет у нас в групповой комнате растение, которое я назову?» </a:t>
            </a:r>
            <a:r>
              <a:rPr lang="ru-RU" sz="1400" dirty="0" smtClean="0"/>
              <a:t>Затем</a:t>
            </a:r>
          </a:p>
          <a:p>
            <a:pPr>
              <a:buNone/>
            </a:pPr>
            <a:r>
              <a:rPr lang="ru-RU" sz="1400" dirty="0" smtClean="0"/>
              <a:t>просит </a:t>
            </a:r>
            <a:r>
              <a:rPr lang="ru-RU" sz="1400" dirty="0"/>
              <a:t>некоторых детей вы полнить задание. Если детям трудно будет найти на званное растение на большой </a:t>
            </a:r>
            <a:r>
              <a:rPr lang="ru-RU" sz="1400" dirty="0" smtClean="0"/>
              <a:t>площади</a:t>
            </a:r>
          </a:p>
          <a:p>
            <a:pPr>
              <a:buNone/>
            </a:pPr>
            <a:r>
              <a:rPr lang="ru-RU" sz="1400" dirty="0" smtClean="0"/>
              <a:t>комнаты </a:t>
            </a:r>
            <a:r>
              <a:rPr lang="ru-RU" sz="1400" dirty="0"/>
              <a:t>среди многих других, игру можно провести по аналогии с пре </a:t>
            </a:r>
            <a:r>
              <a:rPr lang="ru-RU" sz="1400" dirty="0" err="1"/>
              <a:t>дыдущими</a:t>
            </a:r>
            <a:r>
              <a:rPr lang="ru-RU" sz="1400" dirty="0"/>
              <a:t>, то есть отобранные растения </a:t>
            </a:r>
            <a:endParaRPr lang="ru-RU" sz="1400" dirty="0" smtClean="0"/>
          </a:p>
          <a:p>
            <a:pPr>
              <a:buNone/>
            </a:pPr>
            <a:r>
              <a:rPr lang="ru-RU" sz="1400" dirty="0" smtClean="0"/>
              <a:t>поставить </a:t>
            </a:r>
            <a:r>
              <a:rPr lang="ru-RU" sz="1400" dirty="0"/>
              <a:t>на стол. Тогда поиск растения в комнате станет усложнен </a:t>
            </a:r>
            <a:r>
              <a:rPr lang="ru-RU" sz="1400" dirty="0" err="1"/>
              <a:t>ным</a:t>
            </a:r>
            <a:r>
              <a:rPr lang="ru-RU" sz="1400" dirty="0"/>
              <a:t> вариантом игры.</a:t>
            </a:r>
          </a:p>
          <a:p>
            <a:pPr>
              <a:buNone/>
            </a:pPr>
            <a:r>
              <a:rPr lang="ru-RU" sz="1400" dirty="0"/>
              <a:t>Второй вариант.</a:t>
            </a:r>
          </a:p>
          <a:p>
            <a:pPr>
              <a:buNone/>
            </a:pPr>
            <a:r>
              <a:rPr lang="ru-RU" sz="1400" dirty="0"/>
              <a:t>Можно провести игру с использованием игрушки, которую воспитатель или кто-нибудь из детей спрячет (см. игру «Где </a:t>
            </a:r>
            <a:endParaRPr lang="ru-RU" sz="1400" dirty="0" smtClean="0"/>
          </a:p>
          <a:p>
            <a:pPr>
              <a:buNone/>
            </a:pPr>
            <a:r>
              <a:rPr lang="ru-RU" sz="1400" dirty="0" smtClean="0"/>
              <a:t>спряталась </a:t>
            </a:r>
            <a:r>
              <a:rPr lang="ru-RU" sz="1400" dirty="0"/>
              <a:t>матрешка?»), но вместо </a:t>
            </a:r>
            <a:r>
              <a:rPr lang="ru-RU" sz="1400" dirty="0" err="1"/>
              <a:t>опи</a:t>
            </a:r>
            <a:r>
              <a:rPr lang="ru-RU" sz="1400" dirty="0"/>
              <a:t> </a:t>
            </a:r>
            <a:r>
              <a:rPr lang="ru-RU" sz="1400" dirty="0" err="1"/>
              <a:t>сания</a:t>
            </a:r>
            <a:r>
              <a:rPr lang="ru-RU" sz="1400" dirty="0"/>
              <a:t> комнатного растения, возле которого спрятана игрушка, можно дать </a:t>
            </a:r>
            <a:endParaRPr lang="ru-RU" sz="1400" dirty="0" smtClean="0"/>
          </a:p>
          <a:p>
            <a:pPr>
              <a:buNone/>
            </a:pPr>
            <a:r>
              <a:rPr lang="ru-RU" sz="1400" dirty="0" smtClean="0"/>
              <a:t>только </a:t>
            </a:r>
            <a:r>
              <a:rPr lang="ru-RU" sz="1400" dirty="0"/>
              <a:t>его название.</a:t>
            </a:r>
          </a:p>
          <a:p>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3082924"/>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lgn="l"/>
            <a:r>
              <a:rPr lang="ru-RU" sz="1400" dirty="0" smtClean="0">
                <a:solidFill>
                  <a:srgbClr val="FF0000"/>
                </a:solidFill>
              </a:rPr>
              <a:t>«Чего </a:t>
            </a:r>
            <a:r>
              <a:rPr lang="ru-RU" sz="1400" dirty="0">
                <a:solidFill>
                  <a:srgbClr val="FF0000"/>
                </a:solidFill>
              </a:rPr>
              <a:t>не стало</a:t>
            </a:r>
            <a:r>
              <a:rPr lang="ru-RU" sz="1400" dirty="0" smtClean="0">
                <a:solidFill>
                  <a:srgbClr val="FF0000"/>
                </a:solidFill>
              </a:rPr>
              <a:t>!»</a:t>
            </a:r>
            <a:r>
              <a:rPr lang="ru-RU" sz="1400" dirty="0" smtClean="0"/>
              <a:t/>
            </a:r>
            <a:br>
              <a:rPr lang="ru-RU" sz="1400" dirty="0" smtClean="0"/>
            </a:br>
            <a:r>
              <a:rPr lang="ru-RU" sz="1400" dirty="0"/>
              <a:t/>
            </a:r>
            <a:br>
              <a:rPr lang="ru-RU" sz="1400" dirty="0"/>
            </a:br>
            <a:r>
              <a:rPr lang="ru-RU" sz="1400" dirty="0"/>
              <a:t>Дидактическая задача. Назвать растение по памяти  (без зрительного контроля).</a:t>
            </a:r>
            <a:br>
              <a:rPr lang="ru-RU" sz="1400" dirty="0"/>
            </a:br>
            <a:r>
              <a:rPr lang="ru-RU" sz="1400" dirty="0"/>
              <a:t>Игровое действие. Отгадать, какого растения не стало.</a:t>
            </a:r>
            <a:br>
              <a:rPr lang="ru-RU" sz="1400" dirty="0"/>
            </a:br>
            <a:r>
              <a:rPr lang="ru-RU" sz="1400" dirty="0"/>
              <a:t>Правило. Смотреть, какое растение убирают, нельзя.</a:t>
            </a:r>
            <a:br>
              <a:rPr lang="ru-RU" sz="1400" dirty="0"/>
            </a:br>
            <a:r>
              <a:rPr lang="ru-RU" sz="1400" dirty="0"/>
              <a:t>Оборудование. На стол ставят 2—3 хорошо </a:t>
            </a:r>
            <a:r>
              <a:rPr lang="ru-RU" sz="1400" dirty="0" smtClean="0"/>
              <a:t>знакомых </a:t>
            </a:r>
            <a:r>
              <a:rPr lang="ru-RU" sz="1400" dirty="0"/>
              <a:t>детям по прежним играм растения.</a:t>
            </a:r>
            <a:br>
              <a:rPr lang="ru-RU" sz="1400" dirty="0"/>
            </a:br>
            <a:r>
              <a:rPr lang="ru-RU" sz="1400" dirty="0"/>
              <a:t>Ход игры. Воспитатель предлагает малышам по смотреть, какие растения стоят на столе, а потом закрыть глаза. В это время педагог одно растение убирает. Когда дети откроют глаза, педагог спрашивает: «Какого </a:t>
            </a:r>
            <a:r>
              <a:rPr lang="ru-RU" sz="1400" dirty="0" smtClean="0"/>
              <a:t>растения </a:t>
            </a:r>
            <a:r>
              <a:rPr lang="ru-RU" sz="1400" dirty="0"/>
              <a:t>не стало?» Если получен правильный ответ, растение ставят на место, и игра повторяется с другим предметом.</a:t>
            </a:r>
            <a:br>
              <a:rPr lang="ru-RU" sz="1400" dirty="0"/>
            </a:br>
            <a:r>
              <a:rPr lang="ru-RU" sz="1400" dirty="0"/>
              <a:t>Примечание. Приведенные выше игры рекомендуются для детей 3—4 лет.</a:t>
            </a:r>
            <a:br>
              <a:rPr lang="ru-RU" sz="1400" dirty="0"/>
            </a:br>
            <a:endParaRPr lang="ru-RU" sz="1400" dirty="0"/>
          </a:p>
        </p:txBody>
      </p:sp>
      <p:sp>
        <p:nvSpPr>
          <p:cNvPr id="3" name="Содержимое 2"/>
          <p:cNvSpPr>
            <a:spLocks noGrp="1"/>
          </p:cNvSpPr>
          <p:nvPr>
            <p:ph sz="half" idx="1"/>
          </p:nvPr>
        </p:nvSpPr>
        <p:spPr>
          <a:xfrm>
            <a:off x="214282" y="3429000"/>
            <a:ext cx="4281518" cy="3214710"/>
          </a:xfrm>
        </p:spPr>
        <p:txBody>
          <a:bodyPr>
            <a:normAutofit/>
          </a:bodyPr>
          <a:lstStyle/>
          <a:p>
            <a:endParaRPr lang="ru-RU" dirty="0"/>
          </a:p>
        </p:txBody>
      </p:sp>
      <p:sp>
        <p:nvSpPr>
          <p:cNvPr id="4" name="Содержимое 3"/>
          <p:cNvSpPr>
            <a:spLocks noGrp="1"/>
          </p:cNvSpPr>
          <p:nvPr>
            <p:ph sz="half" idx="2"/>
          </p:nvPr>
        </p:nvSpPr>
        <p:spPr>
          <a:xfrm>
            <a:off x="214282" y="3500438"/>
            <a:ext cx="8715436" cy="3143272"/>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buNone/>
            </a:pPr>
            <a:r>
              <a:rPr lang="ru-RU" sz="1400" b="1" dirty="0" smtClean="0">
                <a:solidFill>
                  <a:srgbClr val="FF0000"/>
                </a:solidFill>
              </a:rPr>
              <a:t>«Опишите</a:t>
            </a:r>
            <a:r>
              <a:rPr lang="ru-RU" sz="1400" b="1" dirty="0">
                <a:solidFill>
                  <a:srgbClr val="FF0000"/>
                </a:solidFill>
              </a:rPr>
              <a:t>, я </a:t>
            </a:r>
            <a:r>
              <a:rPr lang="ru-RU" sz="1400" b="1" dirty="0" smtClean="0">
                <a:solidFill>
                  <a:srgbClr val="FF0000"/>
                </a:solidFill>
              </a:rPr>
              <a:t>отгадаю»</a:t>
            </a:r>
          </a:p>
          <a:p>
            <a:pPr>
              <a:buNone/>
            </a:pPr>
            <a:endParaRPr lang="ru-RU" sz="1400" dirty="0"/>
          </a:p>
          <a:p>
            <a:pPr>
              <a:buNone/>
            </a:pPr>
            <a:r>
              <a:rPr lang="ru-RU" sz="1400" dirty="0"/>
              <a:t>Дидактическая задача. Найти растение по описанию взрослого.</a:t>
            </a:r>
          </a:p>
          <a:p>
            <a:pPr>
              <a:buNone/>
            </a:pPr>
            <a:r>
              <a:rPr lang="ru-RU" sz="1400" dirty="0"/>
              <a:t>Игровое действие. Угадывание растений по </a:t>
            </a:r>
            <a:r>
              <a:rPr lang="ru-RU" sz="1400" dirty="0" smtClean="0"/>
              <a:t>загадке-описанию</a:t>
            </a:r>
            <a:r>
              <a:rPr lang="ru-RU" sz="1400" dirty="0"/>
              <a:t>.</a:t>
            </a:r>
          </a:p>
          <a:p>
            <a:pPr>
              <a:buNone/>
            </a:pPr>
            <a:r>
              <a:rPr lang="ru-RU" sz="1400" dirty="0"/>
              <a:t>Правило. Сначала надо найти растение, о котором расскажут, а потом назвать его.</a:t>
            </a:r>
          </a:p>
          <a:p>
            <a:pPr>
              <a:buNone/>
            </a:pPr>
            <a:r>
              <a:rPr lang="ru-RU" sz="1400" dirty="0"/>
              <a:t>Ход игры. Воспитатель описывает одно из растений, находящихся в групповой комнате. Дети должны найти его </a:t>
            </a:r>
            <a:endParaRPr lang="ru-RU" sz="1400" dirty="0" smtClean="0"/>
          </a:p>
          <a:p>
            <a:pPr>
              <a:buNone/>
            </a:pPr>
            <a:r>
              <a:rPr lang="ru-RU" sz="1400" dirty="0" smtClean="0"/>
              <a:t>по </a:t>
            </a:r>
            <a:r>
              <a:rPr lang="ru-RU" sz="1400" dirty="0"/>
              <a:t>описанию, а если оно им знакомо, то назвать. Те растения, названия которых дети еще не знают, </a:t>
            </a:r>
            <a:r>
              <a:rPr lang="ru-RU" sz="1400" dirty="0" err="1" smtClean="0"/>
              <a:t>вос</a:t>
            </a:r>
            <a:r>
              <a:rPr lang="ru-RU" sz="1400" dirty="0" smtClean="0"/>
              <a:t>- </a:t>
            </a:r>
          </a:p>
          <a:p>
            <a:pPr>
              <a:buNone/>
            </a:pPr>
            <a:r>
              <a:rPr lang="ru-RU" sz="1400" dirty="0" smtClean="0"/>
              <a:t>питатель </a:t>
            </a:r>
            <a:r>
              <a:rPr lang="ru-RU" sz="1400" dirty="0"/>
              <a:t>называет сам.</a:t>
            </a:r>
          </a:p>
          <a:p>
            <a:pPr>
              <a:buNone/>
            </a:pPr>
            <a:r>
              <a:rPr lang="ru-RU" sz="1400" dirty="0"/>
              <a:t>При описании следует использовать общепринятые термины: «форма листа», «окраска цветов» и т. д. Это </a:t>
            </a:r>
            <a:endParaRPr lang="ru-RU" sz="1400" dirty="0" smtClean="0"/>
          </a:p>
          <a:p>
            <a:pPr>
              <a:buNone/>
            </a:pPr>
            <a:r>
              <a:rPr lang="ru-RU" sz="1400" dirty="0" smtClean="0"/>
              <a:t>поможет </a:t>
            </a:r>
            <a:r>
              <a:rPr lang="ru-RU" sz="1400" dirty="0"/>
              <a:t>детям выделить отличительные и общие при знаки растения.</a:t>
            </a:r>
          </a:p>
          <a:p>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3082924"/>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lgn="l"/>
            <a:r>
              <a:rPr lang="ru-RU" sz="1400" dirty="0" smtClean="0">
                <a:solidFill>
                  <a:srgbClr val="FF0000"/>
                </a:solidFill>
              </a:rPr>
              <a:t>«Найди</a:t>
            </a:r>
            <a:r>
              <a:rPr lang="ru-RU" sz="1400" dirty="0">
                <a:solidFill>
                  <a:srgbClr val="FF0000"/>
                </a:solidFill>
              </a:rPr>
              <a:t>, о чем </a:t>
            </a:r>
            <a:r>
              <a:rPr lang="ru-RU" sz="1400" dirty="0" smtClean="0">
                <a:solidFill>
                  <a:srgbClr val="FF0000"/>
                </a:solidFill>
              </a:rPr>
              <a:t>расскажу»</a:t>
            </a:r>
            <a:r>
              <a:rPr lang="ru-RU" sz="1400" dirty="0" smtClean="0"/>
              <a:t/>
            </a:r>
            <a:br>
              <a:rPr lang="ru-RU" sz="1400" dirty="0" smtClean="0"/>
            </a:br>
            <a:r>
              <a:rPr lang="ru-RU" sz="1400" dirty="0"/>
              <a:t/>
            </a:r>
            <a:br>
              <a:rPr lang="ru-RU" sz="1400" dirty="0"/>
            </a:br>
            <a:r>
              <a:rPr lang="ru-RU" sz="1400" dirty="0"/>
              <a:t>Дидактическая задача. Описать и назвать признаки растения в ответ на вопросы взрослого.</a:t>
            </a:r>
            <a:br>
              <a:rPr lang="ru-RU" sz="1400" dirty="0"/>
            </a:br>
            <a:r>
              <a:rPr lang="ru-RU" sz="1400" dirty="0"/>
              <a:t>Игровое действие. Составление «загадки» для взрослого.</a:t>
            </a:r>
            <a:br>
              <a:rPr lang="ru-RU" sz="1400" dirty="0"/>
            </a:br>
            <a:r>
              <a:rPr lang="ru-RU" sz="1400" dirty="0"/>
              <a:t>Правила. Называть загадываемое растения нельзя. Отвечать на вопросы правильно.</a:t>
            </a:r>
            <a:br>
              <a:rPr lang="ru-RU" sz="1400" dirty="0"/>
            </a:br>
            <a:r>
              <a:rPr lang="ru-RU" sz="1400" dirty="0"/>
              <a:t>Ход игры. Педагог сидит лицом к детям, спиной к комнатным растениям, стоящим на столе. Одного </a:t>
            </a:r>
            <a:r>
              <a:rPr lang="ru-RU" sz="1400" dirty="0" smtClean="0"/>
              <a:t>ребенка </a:t>
            </a:r>
            <a:r>
              <a:rPr lang="ru-RU" sz="1400" dirty="0"/>
              <a:t>воспитатель просит выбрать и показать детям </a:t>
            </a:r>
            <a:r>
              <a:rPr lang="ru-RU" sz="1400" dirty="0" smtClean="0"/>
              <a:t>растение</a:t>
            </a:r>
            <a:r>
              <a:rPr lang="ru-RU" sz="1400" dirty="0"/>
              <a:t>, которое он затем должен будет узнать по описанию ребят. Педагог задает им вопросы о наличии стебля, форме и окраске листьев (называет оттенки зеленого цвета), о поверхности листа (гладкий, негладкий), о том, есть ли цветы, сколько их на ветке, какой они окраски. Например: «На что похоже — на дерево или травку? Ствол толстый, прямой? Листья большие, как огурец? Темно-зеленые, блестящие?» Узнав растение, воспитатель называет и показывает его.</a:t>
            </a:r>
            <a:br>
              <a:rPr lang="ru-RU" sz="1400" dirty="0"/>
            </a:br>
            <a:r>
              <a:rPr lang="ru-RU" sz="1400" dirty="0"/>
              <a:t>Игру можно повторить.</a:t>
            </a:r>
            <a:br>
              <a:rPr lang="ru-RU" sz="1400" dirty="0"/>
            </a:br>
            <a:endParaRPr lang="ru-RU" sz="1400" dirty="0"/>
          </a:p>
        </p:txBody>
      </p:sp>
      <p:sp>
        <p:nvSpPr>
          <p:cNvPr id="3" name="Содержимое 2"/>
          <p:cNvSpPr>
            <a:spLocks noGrp="1"/>
          </p:cNvSpPr>
          <p:nvPr>
            <p:ph sz="half" idx="1"/>
          </p:nvPr>
        </p:nvSpPr>
        <p:spPr>
          <a:xfrm>
            <a:off x="214282" y="3429000"/>
            <a:ext cx="4281518" cy="3214710"/>
          </a:xfrm>
        </p:spPr>
        <p:txBody>
          <a:bodyPr>
            <a:normAutofit/>
          </a:bodyPr>
          <a:lstStyle/>
          <a:p>
            <a:endParaRPr lang="ru-RU" dirty="0"/>
          </a:p>
        </p:txBody>
      </p:sp>
      <p:sp>
        <p:nvSpPr>
          <p:cNvPr id="4" name="Содержимое 3"/>
          <p:cNvSpPr>
            <a:spLocks noGrp="1"/>
          </p:cNvSpPr>
          <p:nvPr>
            <p:ph sz="half" idx="2"/>
          </p:nvPr>
        </p:nvSpPr>
        <p:spPr>
          <a:xfrm>
            <a:off x="214282" y="3500438"/>
            <a:ext cx="8715436" cy="3143272"/>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buNone/>
            </a:pPr>
            <a:r>
              <a:rPr lang="ru-RU" sz="1400" dirty="0" smtClean="0">
                <a:solidFill>
                  <a:srgbClr val="FF0000"/>
                </a:solidFill>
              </a:rPr>
              <a:t>«Загадай</a:t>
            </a:r>
            <a:r>
              <a:rPr lang="ru-RU" sz="1400" dirty="0">
                <a:solidFill>
                  <a:srgbClr val="FF0000"/>
                </a:solidFill>
              </a:rPr>
              <a:t>, мы </a:t>
            </a:r>
            <a:r>
              <a:rPr lang="ru-RU" sz="1400" dirty="0" smtClean="0">
                <a:solidFill>
                  <a:srgbClr val="FF0000"/>
                </a:solidFill>
              </a:rPr>
              <a:t>отгадаем»</a:t>
            </a:r>
            <a:endParaRPr lang="ru-RU" sz="1400" dirty="0">
              <a:solidFill>
                <a:srgbClr val="FF0000"/>
              </a:solidFill>
            </a:endParaRPr>
          </a:p>
          <a:p>
            <a:pPr>
              <a:buNone/>
            </a:pPr>
            <a:r>
              <a:rPr lang="ru-RU" sz="1400" dirty="0"/>
              <a:t>Первый вариант.</a:t>
            </a:r>
          </a:p>
          <a:p>
            <a:pPr>
              <a:buNone/>
            </a:pPr>
            <a:r>
              <a:rPr lang="ru-RU" sz="1400" dirty="0"/>
              <a:t>Дидактическая задача. Описать предметы и найти по описанию.</a:t>
            </a:r>
          </a:p>
          <a:p>
            <a:pPr>
              <a:buNone/>
            </a:pPr>
            <a:r>
              <a:rPr lang="ru-RU" sz="1400" dirty="0"/>
              <a:t>Оборудование.   На   стол   ставят  3—4  растения.</a:t>
            </a:r>
          </a:p>
          <a:p>
            <a:pPr>
              <a:buNone/>
            </a:pPr>
            <a:r>
              <a:rPr lang="ru-RU" sz="1400" dirty="0"/>
              <a:t>Игровое действие. Загадывание и отгадывание загадок о растениях.</a:t>
            </a:r>
          </a:p>
          <a:p>
            <a:pPr>
              <a:buNone/>
            </a:pPr>
            <a:r>
              <a:rPr lang="ru-RU" sz="1400" dirty="0"/>
              <a:t>Правило. Описывать растение нужно, не называя его.</a:t>
            </a:r>
          </a:p>
          <a:p>
            <a:pPr>
              <a:buNone/>
            </a:pPr>
            <a:r>
              <a:rPr lang="ru-RU" sz="1400" dirty="0"/>
              <a:t>Ход игры. Один ребенок выходит за дверь. Он — водящий. Дети договариваются, о каком растении и что </a:t>
            </a:r>
            <a:r>
              <a:rPr lang="ru-RU" sz="1400" dirty="0" smtClean="0"/>
              <a:t>будут</a:t>
            </a:r>
          </a:p>
          <a:p>
            <a:pPr>
              <a:buNone/>
            </a:pPr>
            <a:r>
              <a:rPr lang="ru-RU" sz="1400" dirty="0" smtClean="0"/>
              <a:t>говорить</a:t>
            </a:r>
            <a:r>
              <a:rPr lang="ru-RU" sz="1400" dirty="0"/>
              <a:t>. Водящий возвращается, и дети </a:t>
            </a:r>
            <a:r>
              <a:rPr lang="ru-RU" sz="1400" dirty="0" smtClean="0"/>
              <a:t>описывают </a:t>
            </a:r>
            <a:r>
              <a:rPr lang="ru-RU" sz="1400" dirty="0"/>
              <a:t>ему задуманное. Внимательно прослушав рассказ, </a:t>
            </a:r>
            <a:endParaRPr lang="ru-RU" sz="1400" dirty="0" smtClean="0"/>
          </a:p>
          <a:p>
            <a:pPr>
              <a:buNone/>
            </a:pPr>
            <a:r>
              <a:rPr lang="ru-RU" sz="1400" dirty="0" smtClean="0"/>
              <a:t>водящий </a:t>
            </a:r>
            <a:r>
              <a:rPr lang="ru-RU" sz="1400" dirty="0"/>
              <a:t>должен назвать и показать растение.</a:t>
            </a:r>
          </a:p>
          <a:p>
            <a:pPr>
              <a:buNone/>
            </a:pPr>
            <a:r>
              <a:rPr lang="ru-RU" sz="1400" dirty="0" smtClean="0"/>
              <a:t>Второй </a:t>
            </a:r>
            <a:r>
              <a:rPr lang="ru-RU" sz="1400" dirty="0"/>
              <a:t>вариант.</a:t>
            </a:r>
          </a:p>
          <a:p>
            <a:pPr>
              <a:buNone/>
            </a:pPr>
            <a:r>
              <a:rPr lang="ru-RU" sz="1400" dirty="0"/>
              <a:t>Воспитатель предлагает одному из детей описать </a:t>
            </a:r>
            <a:r>
              <a:rPr lang="ru-RU" sz="1400" dirty="0" smtClean="0"/>
              <a:t>какое-нибудь </a:t>
            </a:r>
            <a:r>
              <a:rPr lang="ru-RU" sz="1400" dirty="0"/>
              <a:t>растение, стоящее на столе. Остальные </a:t>
            </a:r>
            <a:r>
              <a:rPr lang="ru-RU" sz="1400" dirty="0" err="1" smtClean="0"/>
              <a:t>долж</a:t>
            </a:r>
            <a:r>
              <a:rPr lang="ru-RU" sz="1400" dirty="0" smtClean="0"/>
              <a:t>-</a:t>
            </a:r>
          </a:p>
          <a:p>
            <a:pPr>
              <a:buNone/>
            </a:pPr>
            <a:r>
              <a:rPr lang="ru-RU" sz="1400" dirty="0" err="1" smtClean="0"/>
              <a:t>ны</a:t>
            </a:r>
            <a:r>
              <a:rPr lang="ru-RU" sz="1400" dirty="0" smtClean="0"/>
              <a:t> </a:t>
            </a:r>
            <a:r>
              <a:rPr lang="ru-RU" sz="1400" dirty="0"/>
              <a:t>узнать растение по рассказу и назвать его.</a:t>
            </a:r>
          </a:p>
          <a:p>
            <a:endParaRPr lang="ru-RU"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3082924"/>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lgn="l"/>
            <a:r>
              <a:rPr lang="ru-RU" sz="1400" dirty="0" smtClean="0">
                <a:solidFill>
                  <a:srgbClr val="FF0000"/>
                </a:solidFill>
              </a:rPr>
              <a:t>«Продайте </a:t>
            </a:r>
            <a:r>
              <a:rPr lang="ru-RU" sz="1400" dirty="0">
                <a:solidFill>
                  <a:srgbClr val="FF0000"/>
                </a:solidFill>
              </a:rPr>
              <a:t>то, что </a:t>
            </a:r>
            <a:r>
              <a:rPr lang="ru-RU" sz="1400" dirty="0" smtClean="0">
                <a:solidFill>
                  <a:srgbClr val="FF0000"/>
                </a:solidFill>
              </a:rPr>
              <a:t>назову»</a:t>
            </a:r>
            <a:r>
              <a:rPr lang="ru-RU" sz="1400" dirty="0" smtClean="0"/>
              <a:t/>
            </a:r>
            <a:br>
              <a:rPr lang="ru-RU" sz="1400" dirty="0" smtClean="0"/>
            </a:br>
            <a:r>
              <a:rPr lang="ru-RU" sz="1400" dirty="0"/>
              <a:t/>
            </a:r>
            <a:br>
              <a:rPr lang="ru-RU" sz="1400" dirty="0"/>
            </a:br>
            <a:r>
              <a:rPr lang="ru-RU" sz="1400" dirty="0"/>
              <a:t>Дидактическая задача. Найти предмет по названию.</a:t>
            </a:r>
            <a:br>
              <a:rPr lang="ru-RU" sz="1400" dirty="0"/>
            </a:br>
            <a:r>
              <a:rPr lang="ru-RU" sz="1400" dirty="0"/>
              <a:t>Игровые действия. Выполнение ролей </a:t>
            </a:r>
            <a:r>
              <a:rPr lang="ru-RU" sz="1400" dirty="0" smtClean="0"/>
              <a:t>покупателя </a:t>
            </a:r>
            <a:r>
              <a:rPr lang="ru-RU" sz="1400" dirty="0"/>
              <a:t>и продавца.</a:t>
            </a:r>
            <a:br>
              <a:rPr lang="ru-RU" sz="1400" dirty="0"/>
            </a:br>
            <a:r>
              <a:rPr lang="ru-RU" sz="1400" dirty="0"/>
              <a:t>Правила. Покупатель должен назвать растение, но не показывать его. Продавец находит растение по на званию.</a:t>
            </a:r>
            <a:br>
              <a:rPr lang="ru-RU" sz="1400" dirty="0"/>
            </a:br>
            <a:r>
              <a:rPr lang="ru-RU" sz="1400" dirty="0"/>
              <a:t>Оборудование. Подобрать комнатные растения, полевые и садовые цветы. Разложить и расставить их на столе.</a:t>
            </a:r>
            <a:br>
              <a:rPr lang="ru-RU" sz="1400" dirty="0"/>
            </a:br>
            <a:r>
              <a:rPr lang="ru-RU" sz="1400" dirty="0"/>
              <a:t>Ход игры. Один ребенок — продавец, остальные — покупатели. Покупатели называют растения, которые хо </a:t>
            </a:r>
            <a:r>
              <a:rPr lang="ru-RU" sz="1400" dirty="0" err="1"/>
              <a:t>тят</a:t>
            </a:r>
            <a:r>
              <a:rPr lang="ru-RU" sz="1400" dirty="0"/>
              <a:t> купить, продавец находит их и выдает покупку. В </a:t>
            </a:r>
            <a:r>
              <a:rPr lang="ru-RU" sz="1400" dirty="0" smtClean="0"/>
              <a:t>случае </a:t>
            </a:r>
            <a:r>
              <a:rPr lang="ru-RU" sz="1400" dirty="0"/>
              <a:t>затруднения покупатель может назвать признаки растения.</a:t>
            </a:r>
            <a:br>
              <a:rPr lang="ru-RU" sz="1400" dirty="0"/>
            </a:br>
            <a:r>
              <a:rPr lang="ru-RU" sz="1400" dirty="0"/>
              <a:t>Примечание. Последние три игры рекомендуются для детей средней группы.</a:t>
            </a:r>
            <a:br>
              <a:rPr lang="ru-RU" sz="1400" dirty="0"/>
            </a:br>
            <a:endParaRPr lang="ru-RU" sz="1400" dirty="0"/>
          </a:p>
        </p:txBody>
      </p:sp>
      <p:sp>
        <p:nvSpPr>
          <p:cNvPr id="3" name="Содержимое 2"/>
          <p:cNvSpPr>
            <a:spLocks noGrp="1"/>
          </p:cNvSpPr>
          <p:nvPr>
            <p:ph sz="half" idx="1"/>
          </p:nvPr>
        </p:nvSpPr>
        <p:spPr>
          <a:xfrm>
            <a:off x="214282" y="3429000"/>
            <a:ext cx="4281518" cy="3214710"/>
          </a:xfrm>
        </p:spPr>
        <p:txBody>
          <a:bodyPr>
            <a:normAutofit/>
          </a:bodyPr>
          <a:lstStyle/>
          <a:p>
            <a:endParaRPr lang="ru-RU" dirty="0"/>
          </a:p>
        </p:txBody>
      </p:sp>
      <p:sp>
        <p:nvSpPr>
          <p:cNvPr id="4" name="Содержимое 3"/>
          <p:cNvSpPr>
            <a:spLocks noGrp="1"/>
          </p:cNvSpPr>
          <p:nvPr>
            <p:ph sz="half" idx="2"/>
          </p:nvPr>
        </p:nvSpPr>
        <p:spPr>
          <a:xfrm>
            <a:off x="214282" y="3500438"/>
            <a:ext cx="8715436" cy="3143272"/>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buNone/>
            </a:pPr>
            <a:r>
              <a:rPr lang="ru-RU" sz="1400" dirty="0" smtClean="0">
                <a:solidFill>
                  <a:srgbClr val="FF0000"/>
                </a:solidFill>
              </a:rPr>
              <a:t>«Найди </a:t>
            </a:r>
            <a:r>
              <a:rPr lang="ru-RU" sz="1400" dirty="0">
                <a:solidFill>
                  <a:srgbClr val="FF0000"/>
                </a:solidFill>
              </a:rPr>
              <a:t>листок, какой </a:t>
            </a:r>
            <a:r>
              <a:rPr lang="ru-RU" sz="1400" dirty="0" smtClean="0">
                <a:solidFill>
                  <a:srgbClr val="FF0000"/>
                </a:solidFill>
              </a:rPr>
              <a:t>покажу»</a:t>
            </a:r>
          </a:p>
          <a:p>
            <a:pPr>
              <a:buNone/>
            </a:pPr>
            <a:endParaRPr lang="ru-RU" sz="1400" dirty="0">
              <a:solidFill>
                <a:srgbClr val="FF0000"/>
              </a:solidFill>
            </a:endParaRPr>
          </a:p>
          <a:p>
            <a:pPr>
              <a:buNone/>
            </a:pPr>
            <a:r>
              <a:rPr lang="ru-RU" sz="1400" dirty="0"/>
              <a:t>Дидактическая задач а. Найти предметы по сходству.</a:t>
            </a:r>
          </a:p>
          <a:p>
            <a:pPr>
              <a:buNone/>
            </a:pPr>
            <a:r>
              <a:rPr lang="ru-RU" sz="1400" dirty="0"/>
              <a:t>Игровое действие. Бег детей с определенными </a:t>
            </a:r>
            <a:r>
              <a:rPr lang="ru-RU" sz="1400" dirty="0" smtClean="0"/>
              <a:t>листочками</a:t>
            </a:r>
            <a:r>
              <a:rPr lang="ru-RU" sz="1400" dirty="0"/>
              <a:t>.</a:t>
            </a:r>
          </a:p>
          <a:p>
            <a:pPr>
              <a:buNone/>
            </a:pPr>
            <a:r>
              <a:rPr lang="ru-RU" sz="1400" dirty="0"/>
              <a:t>Правило. Бежать («</a:t>
            </a:r>
            <a:r>
              <a:rPr lang="ru-RU" sz="1400" dirty="0" smtClean="0"/>
              <a:t>лететь</a:t>
            </a:r>
            <a:r>
              <a:rPr lang="ru-RU" sz="1400" dirty="0"/>
              <a:t>») по команде можно только тем, у кого в руках такой же ли сток, какой показал </a:t>
            </a:r>
            <a:endParaRPr lang="ru-RU" sz="1400" dirty="0" smtClean="0"/>
          </a:p>
          <a:p>
            <a:pPr>
              <a:buNone/>
            </a:pPr>
            <a:r>
              <a:rPr lang="ru-RU" sz="1400" dirty="0" smtClean="0"/>
              <a:t>воспитатель</a:t>
            </a:r>
            <a:r>
              <a:rPr lang="ru-RU" sz="1400" dirty="0"/>
              <a:t>.</a:t>
            </a:r>
          </a:p>
          <a:p>
            <a:pPr>
              <a:buNone/>
            </a:pPr>
            <a:r>
              <a:rPr lang="ru-RU" sz="1400" dirty="0"/>
              <a:t>Ход </a:t>
            </a:r>
            <a:r>
              <a:rPr lang="ru-RU" sz="1400" dirty="0" smtClean="0"/>
              <a:t>игры</a:t>
            </a:r>
            <a:r>
              <a:rPr lang="ru-RU" sz="1400" dirty="0"/>
              <a:t> . Во время </a:t>
            </a:r>
            <a:r>
              <a:rPr lang="ru-RU" sz="1400" dirty="0" smtClean="0"/>
              <a:t>прогулки </a:t>
            </a:r>
            <a:r>
              <a:rPr lang="ru-RU" sz="1400" dirty="0"/>
              <a:t>воспитатель показывает детям какой-либо лист и предлагает найти такой </a:t>
            </a:r>
            <a:r>
              <a:rPr lang="ru-RU" sz="1400" dirty="0" smtClean="0"/>
              <a:t>же.</a:t>
            </a:r>
          </a:p>
          <a:p>
            <a:pPr>
              <a:buNone/>
            </a:pPr>
            <a:r>
              <a:rPr lang="ru-RU" sz="1400" dirty="0" smtClean="0"/>
              <a:t>Отобранные листья </a:t>
            </a:r>
            <a:r>
              <a:rPr lang="ru-RU" sz="1400" dirty="0"/>
              <a:t>сравнивают по форме, </a:t>
            </a:r>
            <a:r>
              <a:rPr lang="ru-RU" sz="1400" dirty="0" smtClean="0"/>
              <a:t>отмечают</a:t>
            </a:r>
            <a:r>
              <a:rPr lang="ru-RU" sz="1400" dirty="0"/>
              <a:t>, чем они похожи и чем отличаются. Воспитатель </a:t>
            </a:r>
            <a:r>
              <a:rPr lang="ru-RU" sz="1400" dirty="0" err="1" smtClean="0"/>
              <a:t>оставля</a:t>
            </a:r>
            <a:r>
              <a:rPr lang="ru-RU" sz="1400" dirty="0" smtClean="0"/>
              <a:t>- </a:t>
            </a:r>
          </a:p>
          <a:p>
            <a:pPr>
              <a:buNone/>
            </a:pPr>
            <a:r>
              <a:rPr lang="ru-RU" sz="1400" dirty="0" err="1" smtClean="0"/>
              <a:t>ет</a:t>
            </a:r>
            <a:r>
              <a:rPr lang="ru-RU" sz="1400" dirty="0" smtClean="0"/>
              <a:t> </a:t>
            </a:r>
            <a:r>
              <a:rPr lang="ru-RU" sz="1400" dirty="0"/>
              <a:t>каждому по листу с разных </a:t>
            </a:r>
            <a:r>
              <a:rPr lang="ru-RU" sz="1400" dirty="0" smtClean="0"/>
              <a:t>деревьев </a:t>
            </a:r>
            <a:r>
              <a:rPr lang="ru-RU" sz="1400" dirty="0"/>
              <a:t>(клен, дуб, ясень и др.). Затем педагог поднимает, напри мер, </a:t>
            </a:r>
            <a:endParaRPr lang="ru-RU" sz="1400" dirty="0" smtClean="0"/>
          </a:p>
          <a:p>
            <a:pPr>
              <a:buNone/>
            </a:pPr>
            <a:r>
              <a:rPr lang="ru-RU" sz="1400" dirty="0" smtClean="0"/>
              <a:t>кленовый </a:t>
            </a:r>
            <a:r>
              <a:rPr lang="ru-RU" sz="1400" dirty="0"/>
              <a:t>листок и говорит: «Подул ветер. Полетели вот такие листочки. Покажите, как они по летели». Дети, в </a:t>
            </a:r>
            <a:endParaRPr lang="ru-RU" sz="1400" dirty="0" smtClean="0"/>
          </a:p>
          <a:p>
            <a:pPr>
              <a:buNone/>
            </a:pPr>
            <a:r>
              <a:rPr lang="ru-RU" sz="1400" dirty="0" smtClean="0"/>
              <a:t>руках </a:t>
            </a:r>
            <a:r>
              <a:rPr lang="ru-RU" sz="1400" dirty="0"/>
              <a:t>у которых листья клена, кружатся, а по </a:t>
            </a:r>
            <a:r>
              <a:rPr lang="ru-RU" sz="1400" dirty="0" smtClean="0"/>
              <a:t>команде </a:t>
            </a:r>
            <a:r>
              <a:rPr lang="ru-RU" sz="1400" dirty="0"/>
              <a:t>воспитателя </a:t>
            </a:r>
            <a:r>
              <a:rPr lang="ru-RU" sz="1400" dirty="0" smtClean="0"/>
              <a:t>останавливаются</a:t>
            </a:r>
            <a:r>
              <a:rPr lang="ru-RU" sz="1400" dirty="0"/>
              <a:t>.</a:t>
            </a:r>
          </a:p>
          <a:p>
            <a:pPr>
              <a:buNone/>
            </a:pPr>
            <a:r>
              <a:rPr lang="ru-RU" sz="1400" dirty="0"/>
              <a:t>Игра повторяется с разными листьями.</a:t>
            </a:r>
          </a:p>
          <a:p>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14282" y="3429000"/>
            <a:ext cx="4281518" cy="3214710"/>
          </a:xfrm>
        </p:spPr>
        <p:txBody>
          <a:bodyPr>
            <a:normAutofit/>
          </a:bodyPr>
          <a:lstStyle/>
          <a:p>
            <a:endParaRPr lang="ru-RU" dirty="0"/>
          </a:p>
        </p:txBody>
      </p:sp>
      <p:sp>
        <p:nvSpPr>
          <p:cNvPr id="4" name="Содержимое 3"/>
          <p:cNvSpPr>
            <a:spLocks noGrp="1"/>
          </p:cNvSpPr>
          <p:nvPr>
            <p:ph sz="half" idx="2"/>
          </p:nvPr>
        </p:nvSpPr>
        <p:spPr>
          <a:xfrm>
            <a:off x="214282" y="3500438"/>
            <a:ext cx="8715436" cy="3143272"/>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buNone/>
            </a:pPr>
            <a:r>
              <a:rPr lang="ru-RU" sz="1400" dirty="0" smtClean="0">
                <a:solidFill>
                  <a:srgbClr val="FF0000"/>
                </a:solidFill>
              </a:rPr>
              <a:t>«Найди </a:t>
            </a:r>
            <a:r>
              <a:rPr lang="ru-RU" sz="1400" dirty="0">
                <a:solidFill>
                  <a:srgbClr val="FF0000"/>
                </a:solidFill>
              </a:rPr>
              <a:t>в букете такой же </a:t>
            </a:r>
            <a:r>
              <a:rPr lang="ru-RU" sz="1400" dirty="0" smtClean="0">
                <a:solidFill>
                  <a:srgbClr val="FF0000"/>
                </a:solidFill>
              </a:rPr>
              <a:t>листок»</a:t>
            </a:r>
          </a:p>
          <a:p>
            <a:pPr>
              <a:buNone/>
            </a:pPr>
            <a:endParaRPr lang="ru-RU" sz="1400" dirty="0"/>
          </a:p>
          <a:p>
            <a:pPr>
              <a:buNone/>
            </a:pPr>
            <a:r>
              <a:rPr lang="ru-RU" sz="1400" dirty="0"/>
              <a:t>Дидактическая задач а.  Найти предмет  по  сходству.</a:t>
            </a:r>
          </a:p>
          <a:p>
            <a:pPr>
              <a:buNone/>
            </a:pPr>
            <a:r>
              <a:rPr lang="ru-RU" sz="1400" dirty="0"/>
              <a:t>Игровое действие. По иск похожего предмета.</a:t>
            </a:r>
          </a:p>
          <a:p>
            <a:pPr>
              <a:buNone/>
            </a:pPr>
            <a:r>
              <a:rPr lang="ru-RU" sz="1400" dirty="0"/>
              <a:t>Правило. Листок </a:t>
            </a:r>
            <a:r>
              <a:rPr lang="ru-RU" sz="1400" dirty="0" err="1"/>
              <a:t>подни</a:t>
            </a:r>
            <a:r>
              <a:rPr lang="ru-RU" sz="1400" dirty="0"/>
              <a:t> мать после того, как назовет и покажет его воспитатель.</a:t>
            </a:r>
          </a:p>
          <a:p>
            <a:pPr>
              <a:buNone/>
            </a:pPr>
            <a:r>
              <a:rPr lang="ru-RU" sz="1400" dirty="0"/>
              <a:t>Оборудование. Подо брать одинаковые букеты из 3—4 разных листьев. Игра </a:t>
            </a:r>
            <a:r>
              <a:rPr lang="ru-RU" sz="1400" dirty="0" err="1"/>
              <a:t>прово</a:t>
            </a:r>
            <a:r>
              <a:rPr lang="ru-RU" sz="1400" dirty="0"/>
              <a:t> </a:t>
            </a:r>
            <a:r>
              <a:rPr lang="ru-RU" sz="1400" dirty="0" err="1"/>
              <a:t>дится</a:t>
            </a:r>
            <a:r>
              <a:rPr lang="ru-RU" sz="1400" dirty="0"/>
              <a:t> на прогулке.</a:t>
            </a:r>
          </a:p>
          <a:p>
            <a:pPr>
              <a:buNone/>
            </a:pPr>
            <a:r>
              <a:rPr lang="ru-RU" sz="1400" dirty="0"/>
              <a:t>Ход игры. Воспитатель раздает детям букеты, та кой же оставляет себе. Затем показывает им какой-нибудь </a:t>
            </a:r>
            <a:endParaRPr lang="ru-RU" sz="1400" dirty="0" smtClean="0"/>
          </a:p>
          <a:p>
            <a:pPr>
              <a:buNone/>
            </a:pPr>
            <a:r>
              <a:rPr lang="ru-RU" sz="1400" dirty="0" smtClean="0"/>
              <a:t>лист</a:t>
            </a:r>
            <a:r>
              <a:rPr lang="ru-RU" sz="1400" dirty="0"/>
              <a:t>, например кленовый, и предлагает: «Раз, два, три — такой лист покажи!» Дети поднимают руку с </a:t>
            </a:r>
            <a:r>
              <a:rPr lang="ru-RU" sz="1400" dirty="0" err="1"/>
              <a:t>кле</a:t>
            </a:r>
            <a:r>
              <a:rPr lang="ru-RU" sz="1400" dirty="0"/>
              <a:t> </a:t>
            </a:r>
            <a:endParaRPr lang="ru-RU" sz="1400" dirty="0" smtClean="0"/>
          </a:p>
          <a:p>
            <a:pPr>
              <a:buNone/>
            </a:pPr>
            <a:r>
              <a:rPr lang="ru-RU" sz="1400" dirty="0" smtClean="0"/>
              <a:t>новым </a:t>
            </a:r>
            <a:r>
              <a:rPr lang="ru-RU" sz="1400" dirty="0"/>
              <a:t>листом.</a:t>
            </a:r>
          </a:p>
          <a:p>
            <a:pPr>
              <a:buNone/>
            </a:pPr>
            <a:r>
              <a:rPr lang="ru-RU" sz="1400" dirty="0"/>
              <a:t>Игру повторяют несколько раз с остальными листика ми букета.</a:t>
            </a:r>
          </a:p>
          <a:p>
            <a:endParaRPr lang="ru-RU" sz="1400" dirty="0"/>
          </a:p>
        </p:txBody>
      </p:sp>
      <p:pic>
        <p:nvPicPr>
          <p:cNvPr id="5" name="Рисунок 4" descr="http://im8-tub-ru.yandex.net/i?id=253707630-65-72&amp;n=21"/>
          <p:cNvPicPr/>
          <p:nvPr/>
        </p:nvPicPr>
        <p:blipFill>
          <a:blip r:embed="rId2"/>
          <a:srcRect/>
          <a:stretch>
            <a:fillRect/>
          </a:stretch>
        </p:blipFill>
        <p:spPr bwMode="auto">
          <a:xfrm>
            <a:off x="1142976" y="928670"/>
            <a:ext cx="7072362" cy="2071702"/>
          </a:xfrm>
          <a:prstGeom prst="rect">
            <a:avLst/>
          </a:prstGeom>
          <a:noFill/>
          <a:ln w="9525">
            <a:noFill/>
            <a:miter lim="800000"/>
            <a:headEnd/>
            <a:tailEnd/>
          </a:ln>
        </p:spPr>
      </p:pic>
      <p:sp>
        <p:nvSpPr>
          <p:cNvPr id="7" name="Заголовок 6"/>
          <p:cNvSpPr>
            <a:spLocks noGrp="1"/>
          </p:cNvSpPr>
          <p:nvPr>
            <p:ph type="title"/>
          </p:nvPr>
        </p:nvSpPr>
        <p:spPr/>
        <p:txBody>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3082924"/>
          </a:xfrm>
          <a:ln w="57150">
            <a:solidFill>
              <a:srgbClr val="00B050"/>
            </a:solidFill>
          </a:ln>
        </p:spPr>
        <p:style>
          <a:lnRef idx="2">
            <a:schemeClr val="accent3"/>
          </a:lnRef>
          <a:fillRef idx="1">
            <a:schemeClr val="lt1"/>
          </a:fillRef>
          <a:effectRef idx="0">
            <a:schemeClr val="accent3"/>
          </a:effectRef>
          <a:fontRef idx="minor">
            <a:schemeClr val="dk1"/>
          </a:fontRef>
        </p:style>
        <p:txBody>
          <a:bodyPr>
            <a:normAutofit/>
          </a:bodyPr>
          <a:lstStyle/>
          <a:p>
            <a:pPr algn="l"/>
            <a:r>
              <a:rPr lang="ru-RU" sz="1400" dirty="0" smtClean="0">
                <a:solidFill>
                  <a:srgbClr val="FF0000"/>
                </a:solidFill>
              </a:rPr>
              <a:t>«Такой </a:t>
            </a:r>
            <a:r>
              <a:rPr lang="ru-RU" sz="1400" dirty="0">
                <a:solidFill>
                  <a:srgbClr val="FF0000"/>
                </a:solidFill>
              </a:rPr>
              <a:t>листок, лети ко мне</a:t>
            </a:r>
            <a:r>
              <a:rPr lang="ru-RU" sz="1400" dirty="0" smtClean="0">
                <a:solidFill>
                  <a:srgbClr val="FF0000"/>
                </a:solidFill>
              </a:rPr>
              <a:t>!»</a:t>
            </a:r>
            <a:br>
              <a:rPr lang="ru-RU" sz="1400" dirty="0" smtClean="0">
                <a:solidFill>
                  <a:srgbClr val="FF0000"/>
                </a:solidFill>
              </a:rPr>
            </a:br>
            <a:r>
              <a:rPr lang="ru-RU" sz="1400" dirty="0"/>
              <a:t/>
            </a:r>
            <a:br>
              <a:rPr lang="ru-RU" sz="1400" dirty="0"/>
            </a:br>
            <a:r>
              <a:rPr lang="ru-RU" sz="1400" dirty="0"/>
              <a:t>Дидактическая задача. Найти предметы по сходству.</a:t>
            </a:r>
            <a:br>
              <a:rPr lang="ru-RU" sz="1400" dirty="0"/>
            </a:br>
            <a:r>
              <a:rPr lang="ru-RU" sz="1400" dirty="0"/>
              <a:t>Игровое действие. Подбежать к воспитателю по его сигналу.</a:t>
            </a:r>
            <a:br>
              <a:rPr lang="ru-RU" sz="1400" dirty="0"/>
            </a:br>
            <a:r>
              <a:rPr lang="ru-RU" sz="1400" dirty="0"/>
              <a:t>Правило. Бежать к воспитателю можно только по сигналу и только с таким же, как у педагога, листком в руке.</a:t>
            </a:r>
            <a:br>
              <a:rPr lang="ru-RU" sz="1400" dirty="0"/>
            </a:br>
            <a:r>
              <a:rPr lang="ru-RU" sz="1400" dirty="0"/>
              <a:t>Оборудование. Подобрать резко отличающиеся по форме листья клена, дуба, рябины (или других, </a:t>
            </a:r>
            <a:r>
              <a:rPr lang="ru-RU" sz="1400" dirty="0" smtClean="0"/>
              <a:t>рас- </a:t>
            </a:r>
            <a:r>
              <a:rPr lang="ru-RU" sz="1400" dirty="0" err="1"/>
              <a:t>пространенных</a:t>
            </a:r>
            <a:r>
              <a:rPr lang="ru-RU" sz="1400" dirty="0"/>
              <a:t> в данной местности деревьев).</a:t>
            </a:r>
            <a:br>
              <a:rPr lang="ru-RU" sz="1400" dirty="0"/>
            </a:br>
            <a:r>
              <a:rPr lang="ru-RU" sz="1400" dirty="0"/>
              <a:t>Ход игры. Воспитатель поднимает, например, лист рябины и говорит: «У кого такой же листок — ко мне!»</a:t>
            </a:r>
            <a:br>
              <a:rPr lang="ru-RU" sz="1400" dirty="0"/>
            </a:br>
            <a:r>
              <a:rPr lang="ru-RU" sz="1400" dirty="0"/>
              <a:t>Дети рассматривают полученные от воспитателя листики, у кого в руках такие же, бегут к воспитателю. Если ребенок ошибся, воспитатель дает ему свой лист для </a:t>
            </a:r>
            <a:r>
              <a:rPr lang="ru-RU" sz="1400" dirty="0" smtClean="0"/>
              <a:t>сравнения.</a:t>
            </a:r>
            <a:endParaRPr lang="ru-RU" sz="1400" dirty="0"/>
          </a:p>
        </p:txBody>
      </p:sp>
      <p:sp>
        <p:nvSpPr>
          <p:cNvPr id="3" name="Содержимое 2"/>
          <p:cNvSpPr>
            <a:spLocks noGrp="1"/>
          </p:cNvSpPr>
          <p:nvPr>
            <p:ph sz="half" idx="1"/>
          </p:nvPr>
        </p:nvSpPr>
        <p:spPr>
          <a:xfrm>
            <a:off x="214282" y="3429000"/>
            <a:ext cx="4281518" cy="3214710"/>
          </a:xfrm>
        </p:spPr>
        <p:txBody>
          <a:bodyPr>
            <a:normAutofit/>
          </a:bodyPr>
          <a:lstStyle/>
          <a:p>
            <a:endParaRPr lang="ru-RU" dirty="0"/>
          </a:p>
        </p:txBody>
      </p:sp>
      <p:pic>
        <p:nvPicPr>
          <p:cNvPr id="5" name="Содержимое 4" descr="http://im2-tub-ru.yandex.net/i?id=259627825-64-72&amp;n=21"/>
          <p:cNvPicPr>
            <a:picLocks noGrp="1"/>
          </p:cNvPicPr>
          <p:nvPr>
            <p:ph sz="half" idx="2"/>
          </p:nvPr>
        </p:nvPicPr>
        <p:blipFill>
          <a:blip r:embed="rId2"/>
          <a:srcRect/>
          <a:stretch>
            <a:fillRect/>
          </a:stretch>
        </p:blipFill>
        <p:spPr bwMode="auto">
          <a:xfrm>
            <a:off x="1714480" y="3929066"/>
            <a:ext cx="6000792" cy="250033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609</Words>
  <Application>Microsoft Office PowerPoint</Application>
  <PresentationFormat>Экран (4:3)</PresentationFormat>
  <Paragraphs>136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«Что изменилось»  Дидактическая задача. Найти предметы по сходству. Игровое   действие. Поиск похожего предмета. Правило. Показывать узнанное растение можно только по сигналу воспитателя, выслушав его описание. Оборудование. Одинаковые растения (по 3—4) расставлены на двух столах. Ход игры. Воспитатель показывает какое-нибудь растение на одном из столов, описывает его характерные признаки, а затем предлагает ребенку найти такое же на другом столе. (Можно попросить детей найти такие же растения в групповой комнате.) Игру повторяют с каждым из растений, находящихся на столах. </vt:lpstr>
      <vt:lpstr>«Опиши, мы отгадаем»  Первый вариант. Дидактическая задача. Описать предметы и найти их по описанию. Игровые действия. Загадывание и отгадывание загадок о растениях. Правила. Дать описание подробно и четко в при нятой последовательности. Ход игры. Ребенок (водящий) выходит за дверь, а остальные дети составляют описание одного из овощей или фруктов. Когда водящий возвращается, один из ре бят рассказывает о характерных признаках предмета, который надо узнать и назвать. </vt:lpstr>
      <vt:lpstr>«Найди такой же»  Дидактическая задача. Найти предметы по сходству. Игровое действие. Дети находят изменения в расположении предметов. Правило. Смотреть на то, как воспитатель меняет растения местами, нельзя. Оборудование. На двух столах ставят 3—4 одинаковых растения в определенной последовательности, например фикус, цветущая герань, аспарагус, душистая герань. Ход игры. Воспитатель просит детей хорошо рас смотреть, как стоят растения, и закрыть глаза. В это время он меняет местами растения на одном столе. А за тем просит детей переставить горшочки так, как они стоя- ли прежде, сравнивая их расположение с порядком растений на другом столе. После некоторых повторений можно провести игру с одним набором растений  (без зрительного контроля). </vt:lpstr>
      <vt:lpstr> «Где спряталась матрешка!» Первый вариант. Дидактическая задача. Найти предмет по перечисленным признакам. Игровое   действие. Поиск спрятанной игрушки. Правило. Смотреть, куда воспитатель прячет матрешку, нельзя. Оборудование. На столе расставляют 4—5 растений Ход игры. Детям показывают маленькую матрешку которая «захотела поиграть с ними в прятки». Воспитатель просит детей закрыть глаза и в это время прячет игрушку за одно из растений. Затем дети открывают глаза. «Как же найти матрешку? — спрашивает воспитатель.— Сейчас я расскажу вам, куда она спряталась». И педагог говорит, на что похоже растение, за которым «спряталась» матрешка (на дерево, травку), описывает его стебель, листья (форму, величину, поверхность), цветы, их количество, окраску. Дети слушают, а затем указывают растение и называют его. Второй вариант. Матрешка «прячется» за любое растение, находящееся в групповой комнате. </vt:lpstr>
      <vt:lpstr>«Чего не стало!»  Дидактическая задача. Назвать растение по памяти  (без зрительного контроля). Игровое действие. Отгадать, какого растения не стало. Правило. Смотреть, какое растение убирают, нельзя. Оборудование. На стол ставят 2—3 хорошо знакомых детям по прежним играм растения. Ход игры. Воспитатель предлагает малышам по смотреть, какие растения стоят на столе, а потом закрыть глаза. В это время педагог одно растение убирает. Когда дети откроют глаза, педагог спрашивает: «Какого растения не стало?» Если получен правильный ответ, растение ставят на место, и игра повторяется с другим предметом. Примечание. Приведенные выше игры рекомендуются для детей 3—4 лет. </vt:lpstr>
      <vt:lpstr>«Найди, о чем расскажу»  Дидактическая задача. Описать и назвать признаки растения в ответ на вопросы взрослого. Игровое действие. Составление «загадки» для взрослого. Правила. Называть загадываемое растения нельзя. Отвечать на вопросы правильно. Ход игры. Педагог сидит лицом к детям, спиной к комнатным растениям, стоящим на столе. Одного ребенка воспитатель просит выбрать и показать детям растение, которое он затем должен будет узнать по описанию ребят. Педагог задает им вопросы о наличии стебля, форме и окраске листьев (называет оттенки зеленого цвета), о поверхности листа (гладкий, негладкий), о том, есть ли цветы, сколько их на ветке, какой они окраски. Например: «На что похоже — на дерево или травку? Ствол толстый, прямой? Листья большие, как огурец? Темно-зеленые, блестящие?» Узнав растение, воспитатель называет и показывает его. Игру можно повторить. </vt:lpstr>
      <vt:lpstr>«Продайте то, что назову»  Дидактическая задача. Найти предмет по названию. Игровые действия. Выполнение ролей покупателя и продавца. Правила. Покупатель должен назвать растение, но не показывать его. Продавец находит растение по на званию. Оборудование. Подобрать комнатные растения, полевые и садовые цветы. Разложить и расставить их на столе. Ход игры. Один ребенок — продавец, остальные — покупатели. Покупатели называют растения, которые хо тят купить, продавец находит их и выдает покупку. В случае затруднения покупатель может назвать признаки растения. Примечание. Последние три игры рекомендуются для детей средней группы. </vt:lpstr>
      <vt:lpstr>Слайд 8</vt:lpstr>
      <vt:lpstr>«Такой листок, лети ко мне!»  Дидактическая задача. Найти предметы по сходству. Игровое действие. Подбежать к воспитателю по его сигналу. Правило. Бежать к воспитателю можно только по сигналу и только с таким же, как у педагога, листком в руке. Оборудование. Подобрать резко отличающиеся по форме листья клена, дуба, рябины (или других, рас- пространенных в данной местности деревьев). Ход игры. Воспитатель поднимает, например, лист рябины и говорит: «У кого такой же листок — ко мне!» Дети рассматривают полученные от воспитателя листики, у кого в руках такие же, бегут к воспитателю. Если ребенок ошибся, воспитатель дает ему свой лист для сравнения.</vt:lpstr>
      <vt:lpstr>«Найди листок»  Дидактическая задача. Найти часть по целому. Игровые   действия. Поиски предмета. Правило. Искать лист на земле можно после слов воспитателя. Ход игры. Воспитатель просит детей внимательно рассмотреть листья на невысоком дереве. «А теперь по пробуйте найти такие же на земле,— говорит педагог.— Раз, два, три — ищи! Кто нашел, быстрее ко мне». Дети с листьями бегут к воспитателю. </vt:lpstr>
      <vt:lpstr>«Найди листок»  Дидактическая задача. Найти часть по целому. Игровые   действия. Поиски предмета. Правило. Искать лист на земле можно после слов воспитателя. Ход игры. Воспитатель просит детей внимательно рассмотреть листья на невысоком дереве. «А теперь по пробуйте найти такие же на земле,— говорит педагог.— Раз, два, три — ищи! Кто нашел, быстрее ко мне». Дети с листьями бегут к воспитателю. </vt:lpstr>
      <vt:lpstr>«Найди свой дом»  Дидактическая задача. Найти целый предмет по части. Игровое действие. Поиск «домика» по определенному признаку. Правило. Бежать к своему «домику» можно только по сигналу. Лист в руке и листья на дереве должны быть одинаковыми. Ход игры. В парке или в лесу детям раздают листья разных деревьев. Все дети — «зайчики». Чтобы зайчата не потерялись, «мама-зайчиха» дает им листья от веток, из которых сделан их дом. Все прыгают, бегают по поля не, а по сигналу. «Все домой, волк близко!» — бегут к себе в домик — под определенное дерево. Игру можно продолжить, если дети будут меняться листьями — «переезжать в новый дом». С детьми среднего возраста подобным образом можно провести игру с плодами и семенами деревьев. </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Анжелла</dc:creator>
  <cp:lastModifiedBy>Анжелла</cp:lastModifiedBy>
  <cp:revision>19</cp:revision>
  <dcterms:created xsi:type="dcterms:W3CDTF">2013-04-10T06:58:01Z</dcterms:created>
  <dcterms:modified xsi:type="dcterms:W3CDTF">2013-04-11T10:00:56Z</dcterms:modified>
</cp:coreProperties>
</file>